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303" r:id="rId3"/>
    <p:sldId id="304" r:id="rId4"/>
    <p:sldId id="305" r:id="rId5"/>
    <p:sldId id="311" r:id="rId6"/>
    <p:sldId id="306" r:id="rId7"/>
    <p:sldId id="307" r:id="rId8"/>
    <p:sldId id="308" r:id="rId9"/>
    <p:sldId id="309" r:id="rId10"/>
    <p:sldId id="310" r:id="rId11"/>
    <p:sldId id="363" r:id="rId12"/>
    <p:sldId id="364" r:id="rId13"/>
    <p:sldId id="365" r:id="rId14"/>
    <p:sldId id="366" r:id="rId15"/>
    <p:sldId id="367" r:id="rId16"/>
    <p:sldId id="368" r:id="rId17"/>
    <p:sldId id="293" r:id="rId18"/>
    <p:sldId id="313" r:id="rId19"/>
    <p:sldId id="335" r:id="rId20"/>
    <p:sldId id="336" r:id="rId21"/>
    <p:sldId id="337" r:id="rId22"/>
    <p:sldId id="338" r:id="rId23"/>
    <p:sldId id="334" r:id="rId24"/>
    <p:sldId id="327" r:id="rId25"/>
    <p:sldId id="328" r:id="rId26"/>
    <p:sldId id="330" r:id="rId27"/>
    <p:sldId id="315" r:id="rId28"/>
    <p:sldId id="316" r:id="rId29"/>
    <p:sldId id="317" r:id="rId30"/>
    <p:sldId id="348" r:id="rId31"/>
    <p:sldId id="339" r:id="rId32"/>
    <p:sldId id="314" r:id="rId33"/>
    <p:sldId id="358" r:id="rId34"/>
    <p:sldId id="359" r:id="rId35"/>
    <p:sldId id="318" r:id="rId36"/>
    <p:sldId id="355" r:id="rId37"/>
    <p:sldId id="319" r:id="rId38"/>
    <p:sldId id="362" r:id="rId39"/>
    <p:sldId id="356" r:id="rId40"/>
    <p:sldId id="320" r:id="rId41"/>
    <p:sldId id="322" r:id="rId42"/>
    <p:sldId id="360" r:id="rId43"/>
    <p:sldId id="361" r:id="rId44"/>
    <p:sldId id="340" r:id="rId45"/>
    <p:sldId id="341" r:id="rId46"/>
    <p:sldId id="349" r:id="rId47"/>
    <p:sldId id="350" r:id="rId48"/>
    <p:sldId id="342" r:id="rId49"/>
    <p:sldId id="344" r:id="rId50"/>
    <p:sldId id="353" r:id="rId51"/>
    <p:sldId id="352" r:id="rId52"/>
    <p:sldId id="345" r:id="rId53"/>
    <p:sldId id="351" r:id="rId54"/>
    <p:sldId id="354" r:id="rId55"/>
    <p:sldId id="346" r:id="rId56"/>
    <p:sldId id="347" r:id="rId57"/>
    <p:sldId id="312" r:id="rId58"/>
    <p:sldId id="259" r:id="rId59"/>
    <p:sldId id="272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67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9118" y="1676400"/>
            <a:ext cx="6173808" cy="3048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118" y="4800600"/>
            <a:ext cx="6173808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838200" y="6096000"/>
            <a:ext cx="77724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>
              <a:spcBef>
                <a:spcPts val="0"/>
              </a:spcBef>
              <a:buNone/>
              <a:defRPr sz="18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endParaRPr kumimoji="0" lang="en-US" sz="3200" b="1" i="0" u="none" strike="noStrike" kern="1200" cap="all" spc="20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0"/>
          </p:nvPr>
        </p:nvSpPr>
        <p:spPr>
          <a:xfrm>
            <a:off x="791496" y="6096001"/>
            <a:ext cx="7772400" cy="4572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3200" b="1" cap="all" spc="200" baseline="0">
                <a:solidFill>
                  <a:srgbClr val="FFFF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685800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7" y="1219200"/>
            <a:ext cx="6852578" cy="4953000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  <a:lvl2pPr>
              <a:spcBef>
                <a:spcPts val="600"/>
              </a:spcBef>
              <a:defRPr>
                <a:solidFill>
                  <a:srgbClr val="FFFF00"/>
                </a:solidFill>
              </a:defRPr>
            </a:lvl2pPr>
            <a:lvl3pPr>
              <a:spcBef>
                <a:spcPts val="600"/>
              </a:spcBef>
              <a:defRPr>
                <a:solidFill>
                  <a:srgbClr val="FF0000"/>
                </a:solidFill>
              </a:defRPr>
            </a:lvl3pPr>
            <a:lvl4pPr>
              <a:spcBef>
                <a:spcPts val="600"/>
              </a:spcBef>
              <a:defRPr>
                <a:solidFill>
                  <a:srgbClr val="00B0F0"/>
                </a:solidFill>
              </a:defRPr>
            </a:lvl4pPr>
            <a:lvl5pPr>
              <a:spcBef>
                <a:spcPts val="600"/>
              </a:spcBef>
              <a:defRPr>
                <a:solidFill>
                  <a:srgbClr val="FFC000"/>
                </a:solidFill>
              </a:defRPr>
            </a:lvl5pPr>
            <a:lvl6pPr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b="1">
                <a:solidFill>
                  <a:srgbClr val="FFFF00"/>
                </a:solidFill>
              </a:defRPr>
            </a:lvl1pPr>
          </a:lstStyle>
          <a:p>
            <a:r>
              <a:rPr lang="en-US" smtClean="0"/>
              <a:t>More Advanced Steganography with Malware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53F44808-9C1B-4687-A01C-6F7FBACE4B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2108" y="381000"/>
            <a:ext cx="6859787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107" y="1904999"/>
            <a:ext cx="6852578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1424" y="6400800"/>
            <a:ext cx="108732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2107" y="6400800"/>
            <a:ext cx="491618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73078" y="6400800"/>
            <a:ext cx="62881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44808-9C1B-4687-A01C-6F7FBACE4B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tego@satx.r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HARDWARE COMPONENTS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Instructor: john ortiz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Lecturer III utsa</a:t>
            </a:r>
          </a:p>
          <a:p>
            <a:endParaRPr lang="en-US" dirty="0" smtClean="0">
              <a:solidFill>
                <a:schemeClr val="accent1">
                  <a:lumMod val="75000"/>
                </a:schemeClr>
              </a:solidFill>
              <a:hlinkClick r:id="rId2"/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stego@satx.rr.com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CS 3843 computer organization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Hardware: Addition &amp; Subtraction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6" y="1219200"/>
            <a:ext cx="7316093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But what about subtraction?</a:t>
            </a:r>
          </a:p>
          <a:p>
            <a:endParaRPr lang="en-US" dirty="0" smtClean="0"/>
          </a:p>
          <a:p>
            <a:r>
              <a:rPr lang="en-US" dirty="0" smtClean="0"/>
              <a:t>Tie the first carry in to an </a:t>
            </a:r>
          </a:p>
          <a:p>
            <a:pPr>
              <a:buNone/>
            </a:pPr>
            <a:r>
              <a:rPr lang="en-US" dirty="0" smtClean="0"/>
              <a:t>	“Add/Sub” signal</a:t>
            </a:r>
          </a:p>
          <a:p>
            <a:r>
              <a:rPr lang="en-US" dirty="0" smtClean="0"/>
              <a:t>If that is a ONE, all the bits</a:t>
            </a:r>
          </a:p>
          <a:p>
            <a:pPr>
              <a:buNone/>
            </a:pPr>
            <a:r>
              <a:rPr lang="en-US" dirty="0" smtClean="0"/>
              <a:t>	will be inverted and </a:t>
            </a:r>
          </a:p>
          <a:p>
            <a:pPr>
              <a:buNone/>
            </a:pPr>
            <a:r>
              <a:rPr lang="en-US" dirty="0" smtClean="0"/>
              <a:t>	we will add the negative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 descr="D:\__Data\Vault\_Schoolwork\2017 06 CS 3843 Computer Organization\Slides\1-Bit Full Ad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9170" y="1828800"/>
            <a:ext cx="1371600" cy="779728"/>
          </a:xfrm>
          <a:prstGeom prst="rect">
            <a:avLst/>
          </a:prstGeom>
          <a:noFill/>
        </p:spPr>
      </p:pic>
      <p:pic>
        <p:nvPicPr>
          <p:cNvPr id="8" name="Picture 2" descr="D:\__Data\Vault\_Schoolwork\2017 06 CS 3843 Computer Organization\Slides\1-Bit Full Ad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9170" y="2954072"/>
            <a:ext cx="1371600" cy="779728"/>
          </a:xfrm>
          <a:prstGeom prst="rect">
            <a:avLst/>
          </a:prstGeom>
          <a:noFill/>
        </p:spPr>
      </p:pic>
      <p:pic>
        <p:nvPicPr>
          <p:cNvPr id="9" name="Picture 2" descr="D:\__Data\Vault\_Schoolwork\2017 06 CS 3843 Computer Organization\Slides\1-Bit Full Ad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9170" y="4097072"/>
            <a:ext cx="1371600" cy="779728"/>
          </a:xfrm>
          <a:prstGeom prst="rect">
            <a:avLst/>
          </a:prstGeom>
          <a:noFill/>
        </p:spPr>
      </p:pic>
      <p:pic>
        <p:nvPicPr>
          <p:cNvPr id="10" name="Picture 2" descr="D:\__Data\Vault\_Schoolwork\2017 06 CS 3843 Computer Organization\Slides\1-Bit Full Ad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9170" y="5240072"/>
            <a:ext cx="1371600" cy="779728"/>
          </a:xfrm>
          <a:prstGeom prst="rect">
            <a:avLst/>
          </a:prstGeom>
          <a:noFill/>
        </p:spPr>
      </p:pic>
      <p:sp>
        <p:nvSpPr>
          <p:cNvPr id="15" name="Freeform 14"/>
          <p:cNvSpPr/>
          <p:nvPr/>
        </p:nvSpPr>
        <p:spPr>
          <a:xfrm>
            <a:off x="6084498" y="2372264"/>
            <a:ext cx="1992702" cy="854015"/>
          </a:xfrm>
          <a:custGeom>
            <a:avLst/>
            <a:gdLst>
              <a:gd name="connsiteX0" fmla="*/ 1656272 w 1992702"/>
              <a:gd name="connsiteY0" fmla="*/ 0 h 854015"/>
              <a:gd name="connsiteX1" fmla="*/ 1992702 w 1992702"/>
              <a:gd name="connsiteY1" fmla="*/ 0 h 854015"/>
              <a:gd name="connsiteX2" fmla="*/ 1992702 w 1992702"/>
              <a:gd name="connsiteY2" fmla="*/ 414068 h 854015"/>
              <a:gd name="connsiteX3" fmla="*/ 0 w 1992702"/>
              <a:gd name="connsiteY3" fmla="*/ 414068 h 854015"/>
              <a:gd name="connsiteX4" fmla="*/ 0 w 1992702"/>
              <a:gd name="connsiteY4" fmla="*/ 854015 h 854015"/>
              <a:gd name="connsiteX5" fmla="*/ 310551 w 1992702"/>
              <a:gd name="connsiteY5" fmla="*/ 854015 h 85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2702" h="854015">
                <a:moveTo>
                  <a:pt x="1656272" y="0"/>
                </a:moveTo>
                <a:lnTo>
                  <a:pt x="1992702" y="0"/>
                </a:lnTo>
                <a:lnTo>
                  <a:pt x="1992702" y="414068"/>
                </a:lnTo>
                <a:lnTo>
                  <a:pt x="0" y="414068"/>
                </a:lnTo>
                <a:lnTo>
                  <a:pt x="0" y="854015"/>
                </a:lnTo>
                <a:lnTo>
                  <a:pt x="310551" y="854015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064370" y="3505200"/>
            <a:ext cx="1992702" cy="854015"/>
          </a:xfrm>
          <a:custGeom>
            <a:avLst/>
            <a:gdLst>
              <a:gd name="connsiteX0" fmla="*/ 1656272 w 1992702"/>
              <a:gd name="connsiteY0" fmla="*/ 0 h 854015"/>
              <a:gd name="connsiteX1" fmla="*/ 1992702 w 1992702"/>
              <a:gd name="connsiteY1" fmla="*/ 0 h 854015"/>
              <a:gd name="connsiteX2" fmla="*/ 1992702 w 1992702"/>
              <a:gd name="connsiteY2" fmla="*/ 414068 h 854015"/>
              <a:gd name="connsiteX3" fmla="*/ 0 w 1992702"/>
              <a:gd name="connsiteY3" fmla="*/ 414068 h 854015"/>
              <a:gd name="connsiteX4" fmla="*/ 0 w 1992702"/>
              <a:gd name="connsiteY4" fmla="*/ 854015 h 854015"/>
              <a:gd name="connsiteX5" fmla="*/ 310551 w 1992702"/>
              <a:gd name="connsiteY5" fmla="*/ 854015 h 85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2702" h="854015">
                <a:moveTo>
                  <a:pt x="1656272" y="0"/>
                </a:moveTo>
                <a:lnTo>
                  <a:pt x="1992702" y="0"/>
                </a:lnTo>
                <a:lnTo>
                  <a:pt x="1992702" y="414068"/>
                </a:lnTo>
                <a:lnTo>
                  <a:pt x="0" y="414068"/>
                </a:lnTo>
                <a:lnTo>
                  <a:pt x="0" y="854015"/>
                </a:lnTo>
                <a:lnTo>
                  <a:pt x="310551" y="854015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6064370" y="4648200"/>
            <a:ext cx="1992702" cy="854015"/>
          </a:xfrm>
          <a:custGeom>
            <a:avLst/>
            <a:gdLst>
              <a:gd name="connsiteX0" fmla="*/ 1656272 w 1992702"/>
              <a:gd name="connsiteY0" fmla="*/ 0 h 854015"/>
              <a:gd name="connsiteX1" fmla="*/ 1992702 w 1992702"/>
              <a:gd name="connsiteY1" fmla="*/ 0 h 854015"/>
              <a:gd name="connsiteX2" fmla="*/ 1992702 w 1992702"/>
              <a:gd name="connsiteY2" fmla="*/ 414068 h 854015"/>
              <a:gd name="connsiteX3" fmla="*/ 0 w 1992702"/>
              <a:gd name="connsiteY3" fmla="*/ 414068 h 854015"/>
              <a:gd name="connsiteX4" fmla="*/ 0 w 1992702"/>
              <a:gd name="connsiteY4" fmla="*/ 854015 h 854015"/>
              <a:gd name="connsiteX5" fmla="*/ 310551 w 1992702"/>
              <a:gd name="connsiteY5" fmla="*/ 854015 h 85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2702" h="854015">
                <a:moveTo>
                  <a:pt x="1656272" y="0"/>
                </a:moveTo>
                <a:lnTo>
                  <a:pt x="1992702" y="0"/>
                </a:lnTo>
                <a:lnTo>
                  <a:pt x="1992702" y="414068"/>
                </a:lnTo>
                <a:lnTo>
                  <a:pt x="0" y="414068"/>
                </a:lnTo>
                <a:lnTo>
                  <a:pt x="0" y="854015"/>
                </a:lnTo>
                <a:lnTo>
                  <a:pt x="310551" y="854015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hape 75" descr="D:\__Data\Vault\_Schoolwork\2017 01 CS 3853 Computer Architecture\Slides\100px-XOR_ANSI_svg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1600" y="1828800"/>
            <a:ext cx="6096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8" name="Shape 75" descr="D:\__Data\Vault\_Schoolwork\2017 01 CS 3853 Computer Architecture\Slides\100px-XOR_ANSI_svg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1600" y="2971800"/>
            <a:ext cx="6096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9" name="Shape 75" descr="D:\__Data\Vault\_Schoolwork\2017 01 CS 3853 Computer Architecture\Slides\100px-XOR_ANSI_svg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1600" y="4114800"/>
            <a:ext cx="6096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20" name="Shape 75" descr="D:\__Data\Vault\_Schoolwork\2017 01 CS 3853 Computer Architecture\Slides\100px-XOR_ANSI_svg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181600" y="5257800"/>
            <a:ext cx="60960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cxnSp>
        <p:nvCxnSpPr>
          <p:cNvPr id="23" name="Straight Connector 22"/>
          <p:cNvCxnSpPr>
            <a:stCxn id="14" idx="3"/>
          </p:cNvCxnSpPr>
          <p:nvPr/>
        </p:nvCxnSpPr>
        <p:spPr>
          <a:xfrm>
            <a:off x="5791200" y="1981200"/>
            <a:ext cx="6858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91200" y="3124200"/>
            <a:ext cx="6858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91200" y="4267200"/>
            <a:ext cx="6858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91200" y="5410200"/>
            <a:ext cx="6858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14285" y="1119831"/>
            <a:ext cx="315982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Initial carry in is the Add One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858000" y="1482304"/>
            <a:ext cx="22860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76800" y="19050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76800" y="30480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76800" y="41910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76800" y="53340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876800" y="1905000"/>
            <a:ext cx="0" cy="388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876800" y="2209800"/>
            <a:ext cx="1219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096000" y="20574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096000" y="2057400"/>
            <a:ext cx="0" cy="152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Sign Flag in Hardware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2" descr="D:\__DataSSD\Vault\__UTSA\2019 08 CS 3853 Computer Architecture\Slides\Images\4-bitAdderSubtra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37433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00600" y="1219200"/>
            <a:ext cx="3505199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SF </a:t>
            </a:r>
            <a:r>
              <a:rPr lang="en-US" dirty="0"/>
              <a:t>– Most Significant Bit (MSB)</a:t>
            </a:r>
          </a:p>
          <a:p>
            <a:r>
              <a:rPr lang="en-US" dirty="0"/>
              <a:t>With a 4-bit adder, this is bit #3</a:t>
            </a:r>
          </a:p>
          <a:p>
            <a:pPr lvl="1"/>
            <a:r>
              <a:rPr lang="en-US" dirty="0"/>
              <a:t>Remember the Jedi mind trick:</a:t>
            </a:r>
          </a:p>
          <a:p>
            <a:pPr lvl="2"/>
            <a:r>
              <a:rPr lang="en-US" dirty="0"/>
              <a:t>Always start with ZERO</a:t>
            </a:r>
          </a:p>
          <a:p>
            <a:pPr lvl="2"/>
            <a:r>
              <a:rPr lang="en-US" dirty="0"/>
              <a:t>Bit #0 is the Least Significant Bit (LSB)</a:t>
            </a:r>
          </a:p>
          <a:p>
            <a:r>
              <a:rPr lang="en-US" dirty="0"/>
              <a:t>How do we know this is the MSB?</a:t>
            </a:r>
          </a:p>
          <a:p>
            <a:endParaRPr lang="en-US" dirty="0" smtClean="0"/>
          </a:p>
        </p:txBody>
      </p:sp>
      <p:pic>
        <p:nvPicPr>
          <p:cNvPr id="10" name="Picture 3" descr="D:\__DataSSD\Vault\__UTSA\2019 08 CS 3853 Computer Architecture\Slides\Images\FlagIc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60" y="5057775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3657600" y="5334000"/>
            <a:ext cx="18034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65748" y="5898691"/>
            <a:ext cx="48442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</a:t>
            </a:r>
            <a:r>
              <a:rPr lang="en-US" baseline="-25000" dirty="0" err="1" smtClean="0">
                <a:solidFill>
                  <a:schemeClr val="bg1"/>
                </a:solidFill>
              </a:rPr>
              <a:t>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75" descr="D:\__Data\Vault\_Schoolwork\2017 01 CS 3853 Computer Architecture\Slides\100px-XOR_ANSI_svg.png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520782" y="5564398"/>
            <a:ext cx="1270418" cy="6716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Carry Flag in Hardware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 descr="D:\__DataSSD\Vault\__UTSA\2019 08 CS 3853 Computer Architecture\Slides\Images\4-bitAdderSubtra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37433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00600" y="1219200"/>
            <a:ext cx="3505199" cy="5410200"/>
          </a:xfrm>
        </p:spPr>
        <p:txBody>
          <a:bodyPr/>
          <a:lstStyle/>
          <a:p>
            <a:r>
              <a:rPr lang="en-US" dirty="0"/>
              <a:t>CF – Most significant carry out with a twist</a:t>
            </a:r>
          </a:p>
          <a:p>
            <a:pPr lvl="1"/>
            <a:r>
              <a:rPr lang="en-US" dirty="0"/>
              <a:t>I </a:t>
            </a:r>
            <a:r>
              <a:rPr lang="en-US" dirty="0" smtClean="0"/>
              <a:t>only recently </a:t>
            </a:r>
            <a:r>
              <a:rPr lang="en-US" dirty="0"/>
              <a:t>realized the twist</a:t>
            </a:r>
          </a:p>
          <a:p>
            <a:pPr lvl="1"/>
            <a:r>
              <a:rPr lang="en-US" dirty="0"/>
              <a:t>FINALLY found validation online – most </a:t>
            </a:r>
            <a:r>
              <a:rPr lang="en-US" dirty="0" smtClean="0"/>
              <a:t>sources don’t </a:t>
            </a:r>
            <a:r>
              <a:rPr lang="en-US" dirty="0"/>
              <a:t>mention it</a:t>
            </a:r>
          </a:p>
          <a:p>
            <a:r>
              <a:rPr lang="en-US" dirty="0"/>
              <a:t>If just an adder, then most significant carry </a:t>
            </a:r>
            <a:r>
              <a:rPr lang="en-US" dirty="0" smtClean="0"/>
              <a:t>out, BUT …</a:t>
            </a:r>
          </a:p>
          <a:p>
            <a:r>
              <a:rPr lang="en-US" dirty="0" smtClean="0"/>
              <a:t>If subtractor, must flip it when subtracting!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027" name="Picture 3" descr="D:\__DataSSD\Vault\__UTSA\2019 08 CS 3853 Computer Architecture\Slides\Images\Flag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47" y="5622466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683478" y="5765322"/>
            <a:ext cx="104092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565571" y="5736386"/>
            <a:ext cx="3667125" cy="588214"/>
          </a:xfrm>
          <a:prstGeom prst="bentConnector3">
            <a:avLst>
              <a:gd name="adj1" fmla="val 28829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flipV="1">
            <a:off x="4076701" y="6030493"/>
            <a:ext cx="647699" cy="29411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22883" y="5898691"/>
            <a:ext cx="877917" cy="17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5748" y="5898691"/>
            <a:ext cx="48442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</a:t>
            </a:r>
            <a:r>
              <a:rPr lang="en-US" baseline="-25000" dirty="0" err="1" smtClean="0">
                <a:solidFill>
                  <a:schemeClr val="bg1"/>
                </a:solidFill>
              </a:rPr>
              <a:t>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5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Flag in Hardware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2" descr="D:\__DataSSD\Vault\__UTSA\2019 08 CS 3853 Computer Architecture\Slides\Images\4-bitAdderSubtra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37433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00600" y="1219200"/>
            <a:ext cx="3505199" cy="5410200"/>
          </a:xfrm>
        </p:spPr>
        <p:txBody>
          <a:bodyPr/>
          <a:lstStyle/>
          <a:p>
            <a:r>
              <a:rPr lang="en-US" dirty="0" smtClean="0"/>
              <a:t>ZF </a:t>
            </a:r>
            <a:r>
              <a:rPr lang="en-US" dirty="0"/>
              <a:t>– </a:t>
            </a:r>
            <a:r>
              <a:rPr lang="en-US" dirty="0" smtClean="0"/>
              <a:t>Is a one when result is zero</a:t>
            </a:r>
          </a:p>
          <a:p>
            <a:r>
              <a:rPr lang="en-US" dirty="0" smtClean="0"/>
              <a:t>Must capture ALL SUM bits to know if zero</a:t>
            </a:r>
          </a:p>
          <a:p>
            <a:r>
              <a:rPr lang="en-US" dirty="0" smtClean="0"/>
              <a:t>An “OR” gate will be zero if all zeros – one in any other case</a:t>
            </a:r>
          </a:p>
          <a:p>
            <a:r>
              <a:rPr lang="en-US" dirty="0" smtClean="0"/>
              <a:t>We want one, oh what can we do?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65748" y="5898691"/>
            <a:ext cx="48442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</a:t>
            </a:r>
            <a:r>
              <a:rPr lang="en-US" baseline="-25000" dirty="0" err="1" smtClean="0">
                <a:solidFill>
                  <a:schemeClr val="bg1"/>
                </a:solidFill>
              </a:rPr>
              <a:t>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99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Flag in Hardware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2" descr="D:\__DataSSD\Vault\__UTSA\2019 08 CS 3853 Computer Architecture\Slides\Images\4-bitAdderSubtra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37433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00600" y="1219200"/>
            <a:ext cx="3505199" cy="5410200"/>
          </a:xfrm>
        </p:spPr>
        <p:txBody>
          <a:bodyPr/>
          <a:lstStyle/>
          <a:p>
            <a:r>
              <a:rPr lang="en-US" dirty="0" smtClean="0"/>
              <a:t>ZF </a:t>
            </a:r>
            <a:r>
              <a:rPr lang="en-US" dirty="0"/>
              <a:t>– </a:t>
            </a:r>
            <a:r>
              <a:rPr lang="en-US" dirty="0" smtClean="0"/>
              <a:t>Is a one when result is zero</a:t>
            </a:r>
          </a:p>
          <a:p>
            <a:r>
              <a:rPr lang="en-US" dirty="0" smtClean="0"/>
              <a:t>Must capture ALL SUM bits to know if zero</a:t>
            </a:r>
          </a:p>
          <a:p>
            <a:r>
              <a:rPr lang="en-US" dirty="0" smtClean="0"/>
              <a:t>An “OR” gate will be zero if all zeros – one in any other case</a:t>
            </a:r>
          </a:p>
          <a:p>
            <a:r>
              <a:rPr lang="en-US" dirty="0" smtClean="0"/>
              <a:t>We want one, oh what can we do?</a:t>
            </a:r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NOT OR </a:t>
            </a:r>
            <a:r>
              <a:rPr lang="en-US" dirty="0" smtClean="0">
                <a:solidFill>
                  <a:srgbClr val="FFFF00"/>
                </a:solidFill>
                <a:sym typeface="Wingdings" pitchFamily="2" charset="2"/>
              </a:rPr>
              <a:t> NOR!</a:t>
            </a:r>
            <a:endParaRPr lang="en-US" dirty="0" smtClean="0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5748" y="5898691"/>
            <a:ext cx="48442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</a:t>
            </a:r>
            <a:r>
              <a:rPr lang="en-US" baseline="-25000" dirty="0" err="1" smtClean="0">
                <a:solidFill>
                  <a:schemeClr val="bg1"/>
                </a:solidFill>
              </a:rPr>
              <a:t>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D:\__DataSSD\Vault\__UTSA\2019 08 CS 3853 Computer Architecture\Slides\Images\NOR GA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118730"/>
            <a:ext cx="1587500" cy="96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18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__DataSSD\Vault\__UTSA\2019 08 CS 3853 Computer Architecture\Slides\Images\NOR GATE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174" y="5007448"/>
            <a:ext cx="1999665" cy="121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Zero Flag in Hardware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2" descr="D:\__DataSSD\Vault\__UTSA\2019 08 CS 3853 Computer Architecture\Slides\Images\4-bitAdderSubtra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37433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00600" y="1219200"/>
            <a:ext cx="3505199" cy="5410200"/>
          </a:xfrm>
        </p:spPr>
        <p:txBody>
          <a:bodyPr/>
          <a:lstStyle/>
          <a:p>
            <a:r>
              <a:rPr lang="en-US" dirty="0" smtClean="0"/>
              <a:t>ZF </a:t>
            </a:r>
            <a:r>
              <a:rPr lang="en-US" dirty="0"/>
              <a:t>– </a:t>
            </a:r>
            <a:r>
              <a:rPr lang="en-US" dirty="0" smtClean="0"/>
              <a:t>Is a one when result is zero</a:t>
            </a:r>
          </a:p>
          <a:p>
            <a:r>
              <a:rPr lang="en-US" dirty="0" smtClean="0"/>
              <a:t>Must capture ALL SUM bits to know if zero</a:t>
            </a:r>
          </a:p>
          <a:p>
            <a:r>
              <a:rPr lang="en-US" dirty="0" smtClean="0"/>
              <a:t>An “OR” gate will be zero if all zeros – one in any other case</a:t>
            </a:r>
          </a:p>
          <a:p>
            <a:r>
              <a:rPr lang="en-US" dirty="0" smtClean="0"/>
              <a:t>We want one, oh what can we do?</a:t>
            </a:r>
            <a:endParaRPr lang="en-US" dirty="0"/>
          </a:p>
          <a:p>
            <a:r>
              <a:rPr lang="en-US" dirty="0" smtClean="0"/>
              <a:t>NOT OR </a:t>
            </a:r>
            <a:r>
              <a:rPr lang="en-US" dirty="0" smtClean="0">
                <a:sym typeface="Wingdings" pitchFamily="2" charset="2"/>
              </a:rPr>
              <a:t> NOR!</a:t>
            </a:r>
            <a:endParaRPr lang="en-US" dirty="0" smtClean="0"/>
          </a:p>
        </p:txBody>
      </p:sp>
      <p:pic>
        <p:nvPicPr>
          <p:cNvPr id="10" name="Picture 3" descr="D:\__DataSSD\Vault\__UTSA\2019 08 CS 3853 Computer Architecture\Slides\Images\Flag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317" y="5358996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5748" y="5898691"/>
            <a:ext cx="48442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</a:t>
            </a:r>
            <a:r>
              <a:rPr lang="en-US" baseline="-25000" dirty="0" err="1" smtClean="0">
                <a:solidFill>
                  <a:schemeClr val="bg1"/>
                </a:solidFill>
              </a:rPr>
              <a:t>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Elbow Connector 18"/>
          <p:cNvCxnSpPr/>
          <p:nvPr/>
        </p:nvCxnSpPr>
        <p:spPr>
          <a:xfrm>
            <a:off x="3657600" y="1524000"/>
            <a:ext cx="1752600" cy="3820064"/>
          </a:xfrm>
          <a:prstGeom prst="bentConnector3">
            <a:avLst>
              <a:gd name="adj1" fmla="val 65258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>
            <a:off x="3657600" y="2784896"/>
            <a:ext cx="1752600" cy="2744638"/>
          </a:xfrm>
          <a:prstGeom prst="bentConnector3">
            <a:avLst>
              <a:gd name="adj1" fmla="val 57383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3657600" y="4038600"/>
            <a:ext cx="1752600" cy="1677008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3657600" y="5302760"/>
            <a:ext cx="1752600" cy="600712"/>
          </a:xfrm>
          <a:prstGeom prst="bentConnector3">
            <a:avLst>
              <a:gd name="adj1" fmla="val 41632"/>
            </a:avLst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629400" y="5623613"/>
            <a:ext cx="877917" cy="17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04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75" descr="D:\__Data\Vault\_Schoolwork\2017 01 CS 3853 Computer Architecture\Slides\100px-XOR_ANSI_svg.png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520782" y="5295291"/>
            <a:ext cx="1270418" cy="67160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Overflow Flag in Hardware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 descr="D:\__DataSSD\Vault\__UTSA\2019 08 CS 3853 Computer Architecture\Slides\Images\4-bitAdderSubtra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37433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00600" y="1219200"/>
            <a:ext cx="3505199" cy="5410200"/>
          </a:xfrm>
        </p:spPr>
        <p:txBody>
          <a:bodyPr/>
          <a:lstStyle/>
          <a:p>
            <a:r>
              <a:rPr lang="en-US" dirty="0" smtClean="0"/>
              <a:t>OF </a:t>
            </a:r>
            <a:r>
              <a:rPr lang="en-US" dirty="0"/>
              <a:t>– </a:t>
            </a:r>
            <a:r>
              <a:rPr lang="en-US" dirty="0" smtClean="0"/>
              <a:t>Detects carry out for a signed number</a:t>
            </a:r>
          </a:p>
          <a:p>
            <a:r>
              <a:rPr lang="en-US" dirty="0" smtClean="0"/>
              <a:t>When the two most significant carry out values are different, overflow has occurred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027" name="Picture 3" descr="D:\__DataSSD\Vault\__UTSA\2019 08 CS 3853 Computer Architecture\Slides\Images\FlagIc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47" y="5351252"/>
            <a:ext cx="552450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3683478" y="5765322"/>
            <a:ext cx="1040922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522883" y="5627477"/>
            <a:ext cx="877917" cy="177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5748" y="5898691"/>
            <a:ext cx="484428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</a:t>
            </a:r>
            <a:r>
              <a:rPr lang="en-US" baseline="-25000" dirty="0" err="1" smtClean="0">
                <a:solidFill>
                  <a:schemeClr val="bg1"/>
                </a:solidFill>
              </a:rPr>
              <a:t>in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Elbow Connector 7"/>
          <p:cNvCxnSpPr/>
          <p:nvPr/>
        </p:nvCxnSpPr>
        <p:spPr>
          <a:xfrm>
            <a:off x="4038600" y="4495800"/>
            <a:ext cx="685800" cy="100066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9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Hardware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</a:p>
          <a:p>
            <a:r>
              <a:rPr lang="en-US" dirty="0" smtClean="0"/>
              <a:t>Demultiplexer</a:t>
            </a:r>
          </a:p>
          <a:p>
            <a:r>
              <a:rPr lang="en-US" dirty="0" smtClean="0"/>
              <a:t>Encoder</a:t>
            </a:r>
          </a:p>
          <a:p>
            <a:r>
              <a:rPr lang="en-US" dirty="0" smtClean="0"/>
              <a:t>Decoder</a:t>
            </a:r>
          </a:p>
          <a:p>
            <a:r>
              <a:rPr lang="en-US" dirty="0" smtClean="0"/>
              <a:t>D Flip Flop</a:t>
            </a:r>
          </a:p>
          <a:p>
            <a:pPr lvl="1"/>
            <a:r>
              <a:rPr lang="en-US" dirty="0" smtClean="0"/>
              <a:t>Gated</a:t>
            </a:r>
          </a:p>
          <a:p>
            <a:pPr lvl="1"/>
            <a:r>
              <a:rPr lang="en-US" dirty="0" smtClean="0"/>
              <a:t>Positive edge-triggered</a:t>
            </a:r>
          </a:p>
          <a:p>
            <a:pPr lvl="1"/>
            <a:r>
              <a:rPr lang="en-US" dirty="0" smtClean="0"/>
              <a:t>Negative edge-triggered</a:t>
            </a:r>
          </a:p>
          <a:p>
            <a:r>
              <a:rPr lang="en-US" dirty="0" smtClean="0"/>
              <a:t>Registers</a:t>
            </a:r>
          </a:p>
          <a:p>
            <a:r>
              <a:rPr lang="en-US" dirty="0" smtClean="0"/>
              <a:t>Shift Register</a:t>
            </a:r>
          </a:p>
          <a:p>
            <a:r>
              <a:rPr lang="en-US" dirty="0" smtClean="0"/>
              <a:t>Counter</a:t>
            </a:r>
          </a:p>
          <a:p>
            <a:r>
              <a:rPr lang="en-US" dirty="0" smtClean="0"/>
              <a:t>Transmission Gate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multiplexer selects one of many inputs to be routed to the output</a:t>
            </a:r>
          </a:p>
          <a:p>
            <a:pPr lvl="1"/>
            <a:r>
              <a:rPr lang="en-US" dirty="0" smtClean="0"/>
              <a:t>n = number of inputs</a:t>
            </a:r>
          </a:p>
          <a:p>
            <a:pPr lvl="1"/>
            <a:r>
              <a:rPr lang="en-US" dirty="0" smtClean="0"/>
              <a:t>m = number of control bits</a:t>
            </a:r>
          </a:p>
          <a:p>
            <a:pPr lvl="1"/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(n) = m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m</a:t>
            </a:r>
            <a:r>
              <a:rPr lang="en-US" dirty="0" smtClean="0"/>
              <a:t> = n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 descr="D:\__Data\Vault\__UTSA\2018 01 CS 3853 Computer Architecture\Slides\Images\Mux-Generi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819400"/>
            <a:ext cx="4343400" cy="33884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control bits required by a 4-to-1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many control bits required by a 8-to-1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many control bits required by a 16-to-1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Operations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</a:t>
            </a:r>
          </a:p>
          <a:p>
            <a:pPr lvl="1"/>
            <a:r>
              <a:rPr lang="en-US" dirty="0" smtClean="0"/>
              <a:t>Invert all the bits</a:t>
            </a:r>
          </a:p>
          <a:p>
            <a:pPr lvl="1"/>
            <a:r>
              <a:rPr lang="en-US" dirty="0" smtClean="0"/>
              <a:t>One’s complement</a:t>
            </a:r>
          </a:p>
          <a:p>
            <a:r>
              <a:rPr lang="en-US" dirty="0" smtClean="0"/>
              <a:t>(N) AND</a:t>
            </a:r>
          </a:p>
          <a:p>
            <a:pPr lvl="1"/>
            <a:r>
              <a:rPr lang="en-US" dirty="0" smtClean="0"/>
              <a:t>All inputs must be 1 for result to be one</a:t>
            </a:r>
          </a:p>
          <a:p>
            <a:pPr lvl="1"/>
            <a:r>
              <a:rPr lang="en-US" dirty="0" smtClean="0"/>
              <a:t>Think multiplication: 1 * 1 * 1 * 1 * … if any one of the inputs is a zero, the result is zero</a:t>
            </a:r>
          </a:p>
          <a:p>
            <a:pPr lvl="1"/>
            <a:r>
              <a:rPr lang="en-US" dirty="0" smtClean="0"/>
              <a:t>For NAND, same thing except result is inverted</a:t>
            </a:r>
          </a:p>
          <a:p>
            <a:pPr lvl="2"/>
            <a:r>
              <a:rPr lang="en-US" dirty="0" smtClean="0"/>
              <a:t>If any one of the inputs is a zero, the result is a </a:t>
            </a:r>
            <a:r>
              <a:rPr lang="en-US" u="sng" dirty="0" smtClean="0"/>
              <a:t>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control bits required by a 4-to-1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2</a:t>
            </a:r>
          </a:p>
          <a:p>
            <a:r>
              <a:rPr lang="en-US" dirty="0" smtClean="0"/>
              <a:t>How many control bits required by a 8-to-1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How many control bits required by a 16-to-1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control bits required by a 4-to-1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2</a:t>
            </a:r>
          </a:p>
          <a:p>
            <a:r>
              <a:rPr lang="en-US" dirty="0" smtClean="0"/>
              <a:t>How many control bits required by a 8-to-1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3</a:t>
            </a:r>
          </a:p>
          <a:p>
            <a:r>
              <a:rPr lang="en-US" dirty="0" smtClean="0"/>
              <a:t>How many control bits required by a 16-to-1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many control bits required by a 4-to-1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2</a:t>
            </a:r>
          </a:p>
          <a:p>
            <a:r>
              <a:rPr lang="en-US" dirty="0" smtClean="0"/>
              <a:t>How many control bits required by a 8-to-1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3</a:t>
            </a:r>
          </a:p>
          <a:p>
            <a:r>
              <a:rPr lang="en-US" dirty="0" smtClean="0"/>
              <a:t>How many control bits required by a 16-to-1 </a:t>
            </a:r>
            <a:r>
              <a:rPr lang="en-US" dirty="0" err="1" smtClean="0"/>
              <a:t>mux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Are you kidding? If YOU can’t figure this one out by now, drop the class!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“</a:t>
            </a:r>
            <a:r>
              <a:rPr lang="en-US" dirty="0" err="1" smtClean="0"/>
              <a:t>mux</a:t>
            </a:r>
            <a:r>
              <a:rPr lang="en-US" dirty="0" smtClean="0"/>
              <a:t>” selects between 1 of 2 inputs</a:t>
            </a:r>
          </a:p>
          <a:p>
            <a:pPr lvl="1"/>
            <a:r>
              <a:rPr lang="en-US" dirty="0" smtClean="0"/>
              <a:t>One control bit is used, it is either 0 or 1</a:t>
            </a:r>
          </a:p>
          <a:p>
            <a:pPr lvl="1"/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(#inputs) = #control bits required</a:t>
            </a:r>
          </a:p>
          <a:p>
            <a:r>
              <a:rPr lang="en-US" dirty="0" smtClean="0"/>
              <a:t>A 2-to-1 </a:t>
            </a:r>
            <a:r>
              <a:rPr lang="en-US" dirty="0" err="1" smtClean="0"/>
              <a:t>mux</a:t>
            </a:r>
            <a:r>
              <a:rPr lang="en-US" dirty="0" smtClean="0"/>
              <a:t> is shown below</a:t>
            </a:r>
          </a:p>
          <a:p>
            <a:r>
              <a:rPr lang="en-US" dirty="0" smtClean="0"/>
              <a:t>When the ‘X’ control bit is zero, which input is routed to output ‘Y’?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Shape 90" descr="multiplexer schematic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362200" y="4114800"/>
            <a:ext cx="4437475" cy="1764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simple “</a:t>
            </a:r>
            <a:r>
              <a:rPr lang="en-US" dirty="0" err="1" smtClean="0"/>
              <a:t>mux</a:t>
            </a:r>
            <a:r>
              <a:rPr lang="en-US" dirty="0" smtClean="0"/>
              <a:t>” selects between 1 of 2 inputs</a:t>
            </a:r>
          </a:p>
          <a:p>
            <a:pPr lvl="1"/>
            <a:r>
              <a:rPr lang="en-US" dirty="0" smtClean="0"/>
              <a:t>One control bit is used, it is either 0 or 1</a:t>
            </a:r>
          </a:p>
          <a:p>
            <a:pPr lvl="1"/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(#inputs) = #control bits required</a:t>
            </a:r>
          </a:p>
          <a:p>
            <a:r>
              <a:rPr lang="en-US" dirty="0" smtClean="0"/>
              <a:t>A 2-to-1 </a:t>
            </a:r>
            <a:r>
              <a:rPr lang="en-US" dirty="0" err="1" smtClean="0"/>
              <a:t>mux</a:t>
            </a:r>
            <a:r>
              <a:rPr lang="en-US" dirty="0" smtClean="0"/>
              <a:t> is shown below</a:t>
            </a:r>
          </a:p>
          <a:p>
            <a:r>
              <a:rPr lang="en-US" dirty="0" smtClean="0"/>
              <a:t>When the ‘X’ control bit is zero, which input is routed to output ‘Y’?</a:t>
            </a:r>
          </a:p>
          <a:p>
            <a:pPr lvl="1"/>
            <a:r>
              <a:rPr lang="en-US" dirty="0" smtClean="0"/>
              <a:t>X = 0 disables B and enables 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Shape 90" descr="multiplexer schematic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362200" y="4114800"/>
            <a:ext cx="4437475" cy="1764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full truth table for the 3 </a:t>
            </a:r>
            <a:r>
              <a:rPr lang="en-US" dirty="0" err="1" smtClean="0"/>
              <a:t>mux</a:t>
            </a:r>
            <a:r>
              <a:rPr lang="en-US" dirty="0" smtClean="0"/>
              <a:t> inputs is shown</a:t>
            </a:r>
          </a:p>
          <a:p>
            <a:r>
              <a:rPr lang="en-US" dirty="0" smtClean="0"/>
              <a:t>What would we need to change such that X=1 would select the A input?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Shape 90" descr="multiplexer schematic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295400" y="3276600"/>
            <a:ext cx="4025255" cy="160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553200" y="2209800"/>
          <a:ext cx="1828800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4952"/>
                <a:gridCol w="444616"/>
                <a:gridCol w="444616"/>
                <a:gridCol w="444616"/>
              </a:tblGrid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4343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4343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full truth table for the 3 </a:t>
            </a:r>
            <a:r>
              <a:rPr lang="en-US" dirty="0" err="1" smtClean="0"/>
              <a:t>mux</a:t>
            </a:r>
            <a:r>
              <a:rPr lang="en-US" dirty="0" smtClean="0"/>
              <a:t> inputs is shown</a:t>
            </a:r>
          </a:p>
          <a:p>
            <a:r>
              <a:rPr lang="en-US" dirty="0" smtClean="0"/>
              <a:t>What would we need to change such that X=1 would select the A input?</a:t>
            </a:r>
          </a:p>
          <a:p>
            <a:pPr lvl="1"/>
            <a:r>
              <a:rPr lang="en-US" dirty="0" smtClean="0"/>
              <a:t>Put the X input directly to the A, AND gate </a:t>
            </a:r>
          </a:p>
          <a:p>
            <a:pPr lvl="1">
              <a:buNone/>
            </a:pPr>
            <a:r>
              <a:rPr lang="en-US" dirty="0" smtClean="0"/>
              <a:t>	and the inverted X to the B, AND gate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Shape 90" descr="multiplexer schematic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295400" y="3276600"/>
            <a:ext cx="4025255" cy="1600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553200" y="2209800"/>
          <a:ext cx="1828800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94952"/>
                <a:gridCol w="444616"/>
                <a:gridCol w="444616"/>
                <a:gridCol w="444616"/>
              </a:tblGrid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smtClean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" sz="1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4343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43432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  <a:tr h="332118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761692" y="3733800"/>
            <a:ext cx="1429308" cy="481644"/>
            <a:chOff x="4038600" y="3352800"/>
            <a:chExt cx="1429308" cy="481644"/>
          </a:xfrm>
        </p:grpSpPr>
        <p:sp>
          <p:nvSpPr>
            <p:cNvPr id="9" name="Arc 8"/>
            <p:cNvSpPr/>
            <p:nvPr/>
          </p:nvSpPr>
          <p:spPr>
            <a:xfrm>
              <a:off x="4038600" y="3377244"/>
              <a:ext cx="685800" cy="457200"/>
            </a:xfrm>
            <a:prstGeom prst="arc">
              <a:avLst/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flipV="1">
              <a:off x="4038600" y="3377244"/>
              <a:ext cx="685800" cy="381000"/>
            </a:xfrm>
            <a:prstGeom prst="arc">
              <a:avLst>
                <a:gd name="adj1" fmla="val 16349908"/>
                <a:gd name="adj2" fmla="val 0"/>
              </a:avLst>
            </a:prstGeom>
            <a:ln w="381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09367" y="3352800"/>
              <a:ext cx="7585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swap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4-to-1 </a:t>
            </a:r>
            <a:r>
              <a:rPr lang="en-US" dirty="0" err="1" smtClean="0"/>
              <a:t>Mux</a:t>
            </a:r>
            <a:r>
              <a:rPr lang="en-US" dirty="0" smtClean="0"/>
              <a:t> shown below</a:t>
            </a:r>
          </a:p>
          <a:p>
            <a:pPr lvl="1"/>
            <a:r>
              <a:rPr lang="en-US" dirty="0" smtClean="0"/>
              <a:t>6 inputs, 4 data (I0 – I3), 2 control (S0, S1)</a:t>
            </a:r>
          </a:p>
          <a:p>
            <a:pPr lvl="1"/>
            <a:r>
              <a:rPr lang="en-US" dirty="0" smtClean="0"/>
              <a:t>1 output, Z</a:t>
            </a:r>
          </a:p>
          <a:p>
            <a:pPr lvl="1"/>
            <a:r>
              <a:rPr lang="en-US" dirty="0" smtClean="0"/>
              <a:t>How many entries required for a full truth table?</a:t>
            </a:r>
          </a:p>
          <a:p>
            <a:r>
              <a:rPr lang="en-US" dirty="0" smtClean="0"/>
              <a:t>Let’s walk through the logic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 descr="D:\__Data\Vault\__UTSA\2018 01 CS 3853 Computer Architecture\Slides\Images\4-1 Mu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124200"/>
            <a:ext cx="3824287" cy="32316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may also use a block diagram for a </a:t>
            </a:r>
            <a:r>
              <a:rPr lang="en-US" dirty="0" err="1" smtClean="0"/>
              <a:t>mux</a:t>
            </a:r>
            <a:r>
              <a:rPr lang="en-US" dirty="0" smtClean="0"/>
              <a:t> and use a truth table as shown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074" name="Picture 2" descr="D:\__Data\Vault\__UTSA\2018 01 CS 3853 Computer Architecture\Slides\Images\4-to-1 Mux Blo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362200"/>
            <a:ext cx="3657600" cy="2962204"/>
          </a:xfrm>
          <a:prstGeom prst="rect">
            <a:avLst/>
          </a:prstGeom>
          <a:noFill/>
        </p:spPr>
      </p:pic>
      <p:pic>
        <p:nvPicPr>
          <p:cNvPr id="8" name="tabl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600" y="2209800"/>
            <a:ext cx="3462828" cy="34994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257800" y="2209798"/>
            <a:ext cx="3352800" cy="34290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8-to-1 Multiplexer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Shape 79" descr="http://www.electronicshub.org/wp-content/uploads/2015/07/8-to-1-MUX.jp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371600" y="1143000"/>
            <a:ext cx="2895600" cy="264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80" descr="http://www.electronicshub.org/wp-content/uploads/2015/07/8-to-1-MUX-Truth-Table.jpg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371600" y="3846815"/>
            <a:ext cx="2895600" cy="254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8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43000"/>
            <a:ext cx="3429000" cy="520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Operations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(N) OR</a:t>
            </a:r>
          </a:p>
          <a:p>
            <a:pPr lvl="1"/>
            <a:r>
              <a:rPr lang="en-US" dirty="0" smtClean="0"/>
              <a:t>If any input is a one, the result is a one</a:t>
            </a:r>
          </a:p>
          <a:p>
            <a:pPr lvl="1"/>
            <a:r>
              <a:rPr lang="en-US" dirty="0" smtClean="0"/>
              <a:t>Think addition, but the result is either zero or not zero</a:t>
            </a:r>
          </a:p>
          <a:p>
            <a:pPr lvl="2"/>
            <a:r>
              <a:rPr lang="en-US" dirty="0" smtClean="0"/>
              <a:t>In order for the final result to be zero, all inputs must be zero</a:t>
            </a:r>
          </a:p>
          <a:p>
            <a:pPr lvl="1"/>
            <a:r>
              <a:rPr lang="en-US" dirty="0" smtClean="0"/>
              <a:t>For NOR, same thing except result is inverted</a:t>
            </a:r>
          </a:p>
          <a:p>
            <a:pPr lvl="2"/>
            <a:r>
              <a:rPr lang="en-US" dirty="0" smtClean="0"/>
              <a:t>In order for the final result to be </a:t>
            </a:r>
            <a:r>
              <a:rPr lang="en-US" u="sng" dirty="0" smtClean="0"/>
              <a:t>one</a:t>
            </a:r>
            <a:r>
              <a:rPr lang="en-US" dirty="0" smtClean="0"/>
              <a:t>, all inputs must be zero</a:t>
            </a:r>
          </a:p>
          <a:p>
            <a:r>
              <a:rPr lang="en-US" dirty="0" smtClean="0"/>
              <a:t>(XOR / XNOR)</a:t>
            </a:r>
          </a:p>
          <a:p>
            <a:pPr lvl="1"/>
            <a:r>
              <a:rPr lang="en-US" dirty="0" smtClean="0"/>
              <a:t>If both inputs are the same, the result is zero</a:t>
            </a:r>
          </a:p>
          <a:p>
            <a:pPr lvl="1"/>
            <a:r>
              <a:rPr lang="en-US" dirty="0" smtClean="0"/>
              <a:t>Think even vs. odd – even number of ones, result is zero</a:t>
            </a:r>
          </a:p>
          <a:p>
            <a:pPr lvl="1"/>
            <a:r>
              <a:rPr lang="en-US" dirty="0" smtClean="0"/>
              <a:t>XNOR is also called “equivalence” because if the inputs are the same , the result is a 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8-to-1 Multiplexer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Shape 72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514600" y="1219200"/>
            <a:ext cx="4724400" cy="5027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 intentionally blank …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“</a:t>
            </a:r>
            <a:r>
              <a:rPr lang="en-US" dirty="0" err="1" smtClean="0"/>
              <a:t>demux</a:t>
            </a:r>
            <a:r>
              <a:rPr lang="en-US" dirty="0" smtClean="0"/>
              <a:t>” performs the exact opposite function: routes one input to one of many outputs</a:t>
            </a:r>
          </a:p>
          <a:p>
            <a:r>
              <a:rPr lang="en-US" dirty="0" smtClean="0"/>
              <a:t>A simple 1-to-2 </a:t>
            </a:r>
            <a:r>
              <a:rPr lang="en-US" dirty="0" err="1" smtClean="0"/>
              <a:t>Demux</a:t>
            </a:r>
            <a:r>
              <a:rPr lang="en-US" dirty="0" smtClean="0"/>
              <a:t> is shown</a:t>
            </a:r>
          </a:p>
          <a:p>
            <a:pPr lvl="1"/>
            <a:r>
              <a:rPr lang="en-US" dirty="0" smtClean="0"/>
              <a:t>If the select line is zero, Y0 will be enabled (Y0==D) and Y1, disabled, Y1==0</a:t>
            </a:r>
          </a:p>
          <a:p>
            <a:pPr lvl="1"/>
            <a:r>
              <a:rPr lang="en-US" dirty="0" smtClean="0"/>
              <a:t>If select is one, Y1 == D, Y0==0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218" name="Picture 2" descr="D:\__Data\Vault\__UTSA\2018 01 CS 3853 Computer Architecture\Slides\Images\1-2 Demu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3505200"/>
            <a:ext cx="3543300" cy="2228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1-to4- </a:t>
            </a:r>
            <a:r>
              <a:rPr lang="en-US" dirty="0" err="1" smtClean="0"/>
              <a:t>Demux</a:t>
            </a:r>
            <a:endParaRPr lang="en-US" dirty="0" smtClean="0"/>
          </a:p>
          <a:p>
            <a:r>
              <a:rPr lang="en-US" dirty="0" smtClean="0"/>
              <a:t>In this case, ‘F’ is routed to either of A, B, C, D</a:t>
            </a:r>
          </a:p>
          <a:p>
            <a:pPr lvl="1"/>
            <a:r>
              <a:rPr lang="en-US" dirty="0" smtClean="0"/>
              <a:t>Inputs </a:t>
            </a:r>
            <a:r>
              <a:rPr lang="en-US" dirty="0" err="1" smtClean="0"/>
              <a:t>a,b</a:t>
            </a:r>
            <a:r>
              <a:rPr lang="en-US" dirty="0" smtClean="0"/>
              <a:t> select which output</a:t>
            </a:r>
          </a:p>
          <a:p>
            <a:r>
              <a:rPr lang="en-US" dirty="0" smtClean="0"/>
              <a:t>How many select lines if the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demux</a:t>
            </a:r>
            <a:r>
              <a:rPr lang="en-US" dirty="0" smtClean="0"/>
              <a:t> has 8 outputs?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7" descr="https://lh3.googleusercontent.com/boeiSCwoSJZfuexcEblZ_S95s585gc-P30LVz3K1-MKG87u6bqR9s2VDWiXzO0jJp7T8zlZ52bE22Rw6CJXmO6tZnUOEwgb0dHaBTG_mou1JFyorBiguPORigMG89rNs8xVm-ZMDih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76362"/>
            <a:ext cx="2957457" cy="226695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 descr="Image result for 1 to 4 demu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14600"/>
            <a:ext cx="3657600" cy="365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6" y="1219200"/>
            <a:ext cx="7392293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1-to4- </a:t>
            </a:r>
            <a:r>
              <a:rPr lang="en-US" dirty="0" err="1" smtClean="0"/>
              <a:t>Demux</a:t>
            </a:r>
            <a:r>
              <a:rPr lang="en-US" dirty="0" smtClean="0"/>
              <a:t> can also be made with 3, 1-to-2 </a:t>
            </a:r>
            <a:r>
              <a:rPr lang="en-US" dirty="0" err="1" smtClean="0"/>
              <a:t>demuxes</a:t>
            </a:r>
            <a:endParaRPr lang="en-US" dirty="0" smtClean="0"/>
          </a:p>
          <a:p>
            <a:r>
              <a:rPr lang="en-US" dirty="0" smtClean="0"/>
              <a:t>The right most image shows a </a:t>
            </a:r>
            <a:r>
              <a:rPr lang="en-US" dirty="0" err="1" smtClean="0"/>
              <a:t>demux</a:t>
            </a:r>
            <a:r>
              <a:rPr lang="en-US" dirty="0" smtClean="0"/>
              <a:t> with enable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743200"/>
            <a:ext cx="2819400" cy="2819400"/>
          </a:xfrm>
          <a:prstGeom prst="rect">
            <a:avLst/>
          </a:prstGeom>
        </p:spPr>
      </p:pic>
      <p:pic>
        <p:nvPicPr>
          <p:cNvPr id="11266" name="Picture 2" descr="D:\__Data\Vault\__UTSA\2018 01 CS 3853 Computer Architecture\Slides\Images\1-4 Demux - Enab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743200"/>
            <a:ext cx="3428999" cy="28383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Demultiplexer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 intentionally blank …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encoder takes multiple input lines and based on the one that is asserted, converts it to a binary number</a:t>
            </a:r>
          </a:p>
          <a:p>
            <a:pPr lvl="1"/>
            <a:r>
              <a:rPr lang="en-US" dirty="0" smtClean="0"/>
              <a:t>A few implementations</a:t>
            </a:r>
          </a:p>
          <a:p>
            <a:pPr lvl="1"/>
            <a:r>
              <a:rPr lang="en-US" dirty="0" smtClean="0"/>
              <a:t>The assumption is that only one of the inputs is high and the rest are low</a:t>
            </a:r>
          </a:p>
          <a:p>
            <a:pPr lvl="2"/>
            <a:r>
              <a:rPr lang="en-US" dirty="0" smtClean="0"/>
              <a:t>The middle one is supposed to be a “priority” encoder. If A3 is high, the rest don’t matter. If A2 is high</a:t>
            </a:r>
            <a:r>
              <a:rPr lang="en-US" dirty="0"/>
              <a:t> </a:t>
            </a:r>
            <a:r>
              <a:rPr lang="en-US" dirty="0" smtClean="0"/>
              <a:t>(and A3 is low) the rest should not matter, BUT A1 does – let’s fix it!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42" name="Picture 2" descr="D:\__Data\Vault\__UTSA\2018 01 CS 3853 Computer Architecture\Slides\Images\4-to-2 Enco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4343399"/>
            <a:ext cx="2348288" cy="1981199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019800" y="4343399"/>
            <a:ext cx="2971800" cy="1981200"/>
            <a:chOff x="4343400" y="3352800"/>
            <a:chExt cx="4406900" cy="2330450"/>
          </a:xfrm>
        </p:grpSpPr>
        <p:sp>
          <p:nvSpPr>
            <p:cNvPr id="9" name="Rectangle 8"/>
            <p:cNvSpPr/>
            <p:nvPr/>
          </p:nvSpPr>
          <p:spPr>
            <a:xfrm>
              <a:off x="4343400" y="3352800"/>
              <a:ext cx="4406900" cy="23304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600" y="3505200"/>
              <a:ext cx="4246232" cy="2077211"/>
            </a:xfrm>
            <a:prstGeom prst="rect">
              <a:avLst/>
            </a:prstGeom>
          </p:spPr>
        </p:pic>
      </p:grpSp>
      <p:pic>
        <p:nvPicPr>
          <p:cNvPr id="12" name="Picture 11" descr="encod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43399"/>
            <a:ext cx="2741036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4-to-2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level block diagram and truth table</a:t>
            </a:r>
          </a:p>
          <a:p>
            <a:pPr lvl="1"/>
            <a:r>
              <a:rPr lang="en-US" dirty="0" smtClean="0"/>
              <a:t>I do not know why one of the inputs is labeled ‘D’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7" name="Shape 105" descr="http://www.electronicshub.org/wp-content/uploads/2015/06/4-to-2-Encoder.jp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2362200" y="2667000"/>
            <a:ext cx="4262525" cy="28745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4-to-2 Priority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level block diagram and truth table</a:t>
            </a:r>
          </a:p>
          <a:p>
            <a:pPr lvl="1"/>
            <a:r>
              <a:rPr lang="en-US" dirty="0" smtClean="0"/>
              <a:t> If I3 is a one, output will be 11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If I2 is a one (I3 is low of course, since it has priority), then I1 and I0 don’t matter, output is 10</a:t>
            </a:r>
            <a:r>
              <a:rPr lang="en-US" baseline="-25000" dirty="0"/>
              <a:t>2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One application might be a peak </a:t>
            </a:r>
            <a:r>
              <a:rPr lang="en-US" smtClean="0"/>
              <a:t>level detector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2" descr="D:\__DataSSD\vault\__UTSA\2018 08 CS 3853 Computer Architecture\Slides\Priority Encoder - 4 to 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733800"/>
            <a:ext cx="5410200" cy="236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7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 intentionally left blank …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Operations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Bitwise logical operations</a:t>
            </a:r>
          </a:p>
          <a:p>
            <a:pPr lvl="1"/>
            <a:r>
              <a:rPr lang="en-US" dirty="0" smtClean="0"/>
              <a:t>Operates on each bit as specified below</a:t>
            </a:r>
          </a:p>
          <a:p>
            <a:r>
              <a:rPr lang="en-US" dirty="0" smtClean="0"/>
              <a:t>NOT</a:t>
            </a:r>
          </a:p>
          <a:p>
            <a:pPr lvl="1"/>
            <a:r>
              <a:rPr lang="en-US" dirty="0" smtClean="0"/>
              <a:t>! 0 = 1</a:t>
            </a:r>
          </a:p>
          <a:p>
            <a:pPr lvl="1"/>
            <a:r>
              <a:rPr lang="en-US" dirty="0" smtClean="0"/>
              <a:t>! 1 = 0</a:t>
            </a:r>
          </a:p>
          <a:p>
            <a:r>
              <a:rPr lang="en-US" dirty="0" smtClean="0"/>
              <a:t>AND				OR</a:t>
            </a:r>
          </a:p>
          <a:p>
            <a:pPr lvl="1"/>
            <a:r>
              <a:rPr lang="en-US" dirty="0" smtClean="0"/>
              <a:t>0 &amp; 0 = 0			0 &amp; 0 = 0</a:t>
            </a:r>
          </a:p>
          <a:p>
            <a:pPr lvl="1"/>
            <a:r>
              <a:rPr lang="en-US" dirty="0" smtClean="0"/>
              <a:t>0 &amp; 1 = 0			0 &amp; 1 = 1</a:t>
            </a:r>
          </a:p>
          <a:p>
            <a:pPr lvl="1"/>
            <a:r>
              <a:rPr lang="en-US" dirty="0" smtClean="0"/>
              <a:t>1 &amp; 0 = 0			1 &amp; 0 = 1</a:t>
            </a:r>
          </a:p>
          <a:p>
            <a:pPr lvl="1"/>
            <a:r>
              <a:rPr lang="en-US" dirty="0" smtClean="0"/>
              <a:t>1 &amp; 1 = 1			1 &amp; 1 = 1</a:t>
            </a:r>
          </a:p>
          <a:p>
            <a:r>
              <a:rPr lang="en-US" dirty="0" smtClean="0"/>
              <a:t>XOR</a:t>
            </a:r>
          </a:p>
          <a:p>
            <a:pPr lvl="1"/>
            <a:r>
              <a:rPr lang="en-US" dirty="0" smtClean="0"/>
              <a:t>0 &amp; 0 = 0</a:t>
            </a:r>
          </a:p>
          <a:p>
            <a:pPr lvl="1"/>
            <a:r>
              <a:rPr lang="en-US" dirty="0" smtClean="0"/>
              <a:t>0 &amp; 1 = 1</a:t>
            </a:r>
          </a:p>
          <a:p>
            <a:pPr lvl="1"/>
            <a:r>
              <a:rPr lang="en-US" dirty="0" smtClean="0"/>
              <a:t>1 &amp; 0 = 1</a:t>
            </a:r>
          </a:p>
          <a:p>
            <a:pPr lvl="1"/>
            <a:r>
              <a:rPr lang="en-US" dirty="0" smtClean="0"/>
              <a:t>1 &amp; 1 = 0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 descr="D:\__Data\Vault\_Schoolwork\2017 01 CS 3853 Computer Architecture\Slides\Images\not-gate-h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286000"/>
            <a:ext cx="942975" cy="50962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Shape 61" descr="D:\__Data\Vault\_Schoolwork\2017 01 CS 3853 Computer Architecture\Slides\100px-AND_ANSI_svg.png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895600" y="3276600"/>
            <a:ext cx="12192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1" name="Shape 67" descr="D:\__Data\Vault\_Schoolwork\2017 01 CS 3853 Computer Architecture\Slides\120px-OR_ANSI_Labelled_svg.png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6164700" y="3276600"/>
            <a:ext cx="1302900" cy="5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2" name="Shape 75" descr="D:\__Data\Vault\_Schoolwork\2017 01 CS 3853 Computer Architecture\Slides\100px-XOR_ANSI_svg.png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2895600" y="4953000"/>
            <a:ext cx="12192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decoder takes a binary number input and sets one output high &lt;or low&gt; based on that number</a:t>
            </a:r>
          </a:p>
          <a:p>
            <a:r>
              <a:rPr lang="en-US" dirty="0" smtClean="0"/>
              <a:t>A simple 1-to-2 decoder circuit</a:t>
            </a:r>
          </a:p>
          <a:p>
            <a:pPr lvl="1"/>
            <a:r>
              <a:rPr lang="en-US" dirty="0" smtClean="0"/>
              <a:t>If A is a zero, D0 is a one, otherwise D1 is a one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A 2-to-4 Decoder should look familiar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" name="Picture 7" descr="https://sub.allaboutcircuits.com/images/1416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19400"/>
            <a:ext cx="899159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sub.allaboutcircuits.com/images/044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819400"/>
            <a:ext cx="1676400" cy="80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4400" y="4267200"/>
            <a:ext cx="2951588" cy="2095500"/>
          </a:xfrm>
          <a:prstGeom prst="rect">
            <a:avLst/>
          </a:prstGeom>
        </p:spPr>
      </p:pic>
      <p:pic>
        <p:nvPicPr>
          <p:cNvPr id="11" name="Picture 10" descr="Image result for 1 to 4 demu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59" y="3581400"/>
            <a:ext cx="2741541" cy="273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038600" y="5181600"/>
            <a:ext cx="2135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sym typeface="Wingdings" pitchFamily="2" charset="2"/>
              </a:rPr>
              <a:t> </a:t>
            </a:r>
            <a:r>
              <a:rPr lang="en-US" sz="2000" b="1" dirty="0" smtClean="0">
                <a:solidFill>
                  <a:srgbClr val="FFFF00"/>
                </a:solidFill>
                <a:sym typeface="Wingdings" pitchFamily="2" charset="2"/>
              </a:rPr>
              <a:t>What is that </a:t>
            </a:r>
            <a:r>
              <a:rPr lang="en-US" dirty="0" smtClean="0">
                <a:solidFill>
                  <a:srgbClr val="FFFF00"/>
                </a:solidFill>
                <a:sym typeface="Wingdings" pitchFamily="2" charset="2"/>
              </a:rPr>
              <a:t>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check this out … our prior 4-to-1 </a:t>
            </a:r>
            <a:r>
              <a:rPr lang="en-US" dirty="0" err="1" smtClean="0"/>
              <a:t>mux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2" descr="D:\__Data\Vault\__UTSA\2018 01 CS 3853 Computer Architecture\Slides\Images\4-1 Mu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6168" y="1676400"/>
            <a:ext cx="2705232" cy="228599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1676401"/>
            <a:ext cx="3200400" cy="2272146"/>
          </a:xfrm>
          <a:prstGeom prst="rect">
            <a:avLst/>
          </a:prstGeom>
        </p:spPr>
      </p:pic>
      <p:pic>
        <p:nvPicPr>
          <p:cNvPr id="9" name="Picture 8" descr="Image result for 1 to 4 demu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62" y="4038600"/>
            <a:ext cx="2438538" cy="243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400800" y="3352800"/>
            <a:ext cx="68480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MUX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4600" y="4191000"/>
            <a:ext cx="9749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DEMUX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3352800"/>
            <a:ext cx="121379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DECODER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3-to-8 Decoder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2290" name="Picture 2" descr="D:\__Data\Vault\__UTSA\2018 01 CS 3853 Computer Architecture\Slides\Images\3-to-8 decod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752600"/>
            <a:ext cx="2743200" cy="4276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slide intentionally left blank …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Flip Flops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7" y="1219200"/>
            <a:ext cx="6852578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A flip flop is a device that can store 1 bit</a:t>
            </a:r>
          </a:p>
          <a:p>
            <a:pPr lvl="1"/>
            <a:r>
              <a:rPr lang="en-US" dirty="0" smtClean="0"/>
              <a:t>It is NOT memory – memory is a different (multiple) technologies</a:t>
            </a:r>
          </a:p>
          <a:p>
            <a:r>
              <a:rPr lang="en-US" dirty="0" smtClean="0"/>
              <a:t>There are also latches, which are similar to flip flops, the difference being is that a flip flop is clocked</a:t>
            </a:r>
          </a:p>
          <a:p>
            <a:pPr lvl="1"/>
            <a:r>
              <a:rPr lang="en-US" dirty="0" smtClean="0"/>
              <a:t>Latches are asynchronous – no clock</a:t>
            </a:r>
          </a:p>
          <a:p>
            <a:pPr lvl="1"/>
            <a:r>
              <a:rPr lang="en-US" dirty="0" smtClean="0"/>
              <a:t>Flip flops are synchronous with a clock</a:t>
            </a:r>
          </a:p>
          <a:p>
            <a:r>
              <a:rPr lang="en-US" dirty="0" smtClean="0"/>
              <a:t>There are several types of flip flops</a:t>
            </a:r>
          </a:p>
          <a:p>
            <a:pPr lvl="1"/>
            <a:r>
              <a:rPr lang="en-US" dirty="0" smtClean="0"/>
              <a:t>S-R flop flop (Set / Reset)</a:t>
            </a:r>
          </a:p>
          <a:p>
            <a:pPr lvl="1"/>
            <a:r>
              <a:rPr lang="en-US" dirty="0" smtClean="0"/>
              <a:t>D flip flop (Data)</a:t>
            </a:r>
          </a:p>
          <a:p>
            <a:pPr lvl="1"/>
            <a:r>
              <a:rPr lang="en-US" dirty="0" smtClean="0"/>
              <a:t>T flip flop (Toggle)</a:t>
            </a:r>
          </a:p>
          <a:p>
            <a:r>
              <a:rPr lang="en-US" dirty="0" smtClean="0"/>
              <a:t>The D flip flop is the building block of registers so that is our focus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Flip Flops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circuits we have studied thus far are “combinational”</a:t>
            </a:r>
          </a:p>
          <a:p>
            <a:pPr lvl="1"/>
            <a:r>
              <a:rPr lang="en-US" dirty="0" smtClean="0"/>
              <a:t>Means that when the input changes, a short time later, the output changes</a:t>
            </a:r>
          </a:p>
          <a:p>
            <a:pPr lvl="1"/>
            <a:r>
              <a:rPr lang="en-US" dirty="0" smtClean="0"/>
              <a:t>I say “a short time” because physical circuits, fast as they are, take physical time to change states</a:t>
            </a:r>
          </a:p>
          <a:p>
            <a:pPr lvl="1"/>
            <a:r>
              <a:rPr lang="en-US" dirty="0" smtClean="0"/>
              <a:t>The time it takes for the output to change, once the input changes, is called “propagation delay”</a:t>
            </a:r>
          </a:p>
          <a:p>
            <a:pPr lvl="2"/>
            <a:r>
              <a:rPr lang="en-US" dirty="0" smtClean="0"/>
              <a:t>Today, these delays are on the order of nanoseconds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Flip Flops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Latches and flip flops are not combinational</a:t>
            </a:r>
          </a:p>
          <a:p>
            <a:r>
              <a:rPr lang="en-US" dirty="0" smtClean="0"/>
              <a:t>They are sequential and their inputs depend on their outputs</a:t>
            </a:r>
          </a:p>
          <a:p>
            <a:pPr lvl="1"/>
            <a:r>
              <a:rPr lang="en-US" dirty="0" smtClean="0"/>
              <a:t>This is called feedback – tying an output back to an input</a:t>
            </a:r>
          </a:p>
          <a:p>
            <a:r>
              <a:rPr lang="en-US" dirty="0" smtClean="0"/>
              <a:t>What do you think would happen in the following circuit?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352800" y="3276600"/>
            <a:ext cx="2124236" cy="700809"/>
            <a:chOff x="2267744" y="5157192"/>
            <a:chExt cx="2124236" cy="700809"/>
          </a:xfrm>
        </p:grpSpPr>
        <p:sp>
          <p:nvSpPr>
            <p:cNvPr id="8" name="Rectangle 7"/>
            <p:cNvSpPr/>
            <p:nvPr/>
          </p:nvSpPr>
          <p:spPr bwMode="auto">
            <a:xfrm>
              <a:off x="2699793" y="5157192"/>
              <a:ext cx="1080120" cy="504056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Line 47"/>
            <p:cNvSpPr>
              <a:spLocks noChangeShapeType="1"/>
            </p:cNvSpPr>
            <p:nvPr/>
          </p:nvSpPr>
          <p:spPr bwMode="auto">
            <a:xfrm flipH="1">
              <a:off x="2267744" y="5661248"/>
              <a:ext cx="21242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69"/>
            <p:cNvGrpSpPr>
              <a:grpSpLocks/>
            </p:cNvGrpSpPr>
            <p:nvPr/>
          </p:nvGrpSpPr>
          <p:grpSpPr bwMode="auto">
            <a:xfrm>
              <a:off x="3059833" y="5461126"/>
              <a:ext cx="468052" cy="396875"/>
              <a:chOff x="4704" y="2921"/>
              <a:chExt cx="220" cy="280"/>
            </a:xfrm>
            <a:solidFill>
              <a:schemeClr val="bg1"/>
            </a:solidFill>
          </p:grpSpPr>
          <p:sp>
            <p:nvSpPr>
              <p:cNvPr id="11" name="AutoShape 167"/>
              <p:cNvSpPr>
                <a:spLocks noChangeArrowheads="1"/>
              </p:cNvSpPr>
              <p:nvPr/>
            </p:nvSpPr>
            <p:spPr bwMode="auto">
              <a:xfrm rot="5400000">
                <a:off x="4653" y="2972"/>
                <a:ext cx="280" cy="177"/>
              </a:xfrm>
              <a:prstGeom prst="triangle">
                <a:avLst>
                  <a:gd name="adj" fmla="val 49986"/>
                </a:avLst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Oval 168"/>
              <p:cNvSpPr>
                <a:spLocks noChangeArrowheads="1"/>
              </p:cNvSpPr>
              <p:nvPr/>
            </p:nvSpPr>
            <p:spPr bwMode="auto">
              <a:xfrm>
                <a:off x="4883" y="3035"/>
                <a:ext cx="41" cy="59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Flip Flops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7" y="1219200"/>
            <a:ext cx="6852578" cy="5181600"/>
          </a:xfrm>
        </p:spPr>
        <p:txBody>
          <a:bodyPr>
            <a:normAutofit/>
          </a:bodyPr>
          <a:lstStyle/>
          <a:p>
            <a:r>
              <a:rPr lang="en-US" dirty="0" smtClean="0"/>
              <a:t>Latches and flip flops are not combinational</a:t>
            </a:r>
          </a:p>
          <a:p>
            <a:r>
              <a:rPr lang="en-US" dirty="0" smtClean="0"/>
              <a:t>They are sequential and their inputs depend on their outputs</a:t>
            </a:r>
          </a:p>
          <a:p>
            <a:pPr lvl="1"/>
            <a:r>
              <a:rPr lang="en-US" dirty="0" smtClean="0"/>
              <a:t>This is called feedback – tying an output back to an input</a:t>
            </a:r>
          </a:p>
          <a:p>
            <a:r>
              <a:rPr lang="en-US" dirty="0" smtClean="0"/>
              <a:t>What do you think would happen in the following circuit?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would oscillate with a period of the propagation delay</a:t>
            </a:r>
          </a:p>
          <a:p>
            <a:pPr lvl="1"/>
            <a:r>
              <a:rPr lang="en-US" dirty="0" smtClean="0"/>
              <a:t>Frequency (Hz) = 1 / period (seconds) == cycles/second</a:t>
            </a:r>
          </a:p>
          <a:p>
            <a:pPr lvl="2"/>
            <a:r>
              <a:rPr lang="en-US" dirty="0" smtClean="0"/>
              <a:t>f = 1 / T</a:t>
            </a:r>
          </a:p>
          <a:p>
            <a:pPr lvl="1"/>
            <a:r>
              <a:rPr lang="en-US" dirty="0" smtClean="0"/>
              <a:t>A low input yields a high output which now becomes the input which leads to a low output which now …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352800" y="3276600"/>
            <a:ext cx="2124236" cy="700809"/>
            <a:chOff x="2267744" y="5157192"/>
            <a:chExt cx="2124236" cy="700809"/>
          </a:xfrm>
        </p:grpSpPr>
        <p:sp>
          <p:nvSpPr>
            <p:cNvPr id="8" name="Rectangle 7"/>
            <p:cNvSpPr/>
            <p:nvPr/>
          </p:nvSpPr>
          <p:spPr bwMode="auto">
            <a:xfrm>
              <a:off x="2699793" y="5157192"/>
              <a:ext cx="1080120" cy="504056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Line 47"/>
            <p:cNvSpPr>
              <a:spLocks noChangeShapeType="1"/>
            </p:cNvSpPr>
            <p:nvPr/>
          </p:nvSpPr>
          <p:spPr bwMode="auto">
            <a:xfrm flipH="1">
              <a:off x="2267744" y="5661248"/>
              <a:ext cx="21242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69"/>
            <p:cNvGrpSpPr>
              <a:grpSpLocks/>
            </p:cNvGrpSpPr>
            <p:nvPr/>
          </p:nvGrpSpPr>
          <p:grpSpPr bwMode="auto">
            <a:xfrm>
              <a:off x="3059833" y="5461126"/>
              <a:ext cx="468052" cy="396875"/>
              <a:chOff x="4704" y="2921"/>
              <a:chExt cx="220" cy="280"/>
            </a:xfrm>
            <a:solidFill>
              <a:schemeClr val="bg1"/>
            </a:solidFill>
          </p:grpSpPr>
          <p:sp>
            <p:nvSpPr>
              <p:cNvPr id="11" name="AutoShape 167"/>
              <p:cNvSpPr>
                <a:spLocks noChangeArrowheads="1"/>
              </p:cNvSpPr>
              <p:nvPr/>
            </p:nvSpPr>
            <p:spPr bwMode="auto">
              <a:xfrm rot="5400000">
                <a:off x="4653" y="2972"/>
                <a:ext cx="280" cy="177"/>
              </a:xfrm>
              <a:prstGeom prst="triangle">
                <a:avLst>
                  <a:gd name="adj" fmla="val 49986"/>
                </a:avLst>
              </a:prstGeom>
              <a:grp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Oval 168"/>
              <p:cNvSpPr>
                <a:spLocks noChangeArrowheads="1"/>
              </p:cNvSpPr>
              <p:nvPr/>
            </p:nvSpPr>
            <p:spPr bwMode="auto">
              <a:xfrm>
                <a:off x="4883" y="3035"/>
                <a:ext cx="41" cy="59"/>
              </a:xfrm>
              <a:prstGeom prst="ellipse">
                <a:avLst/>
              </a:prstGeom>
              <a:grp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6096000" y="3733800"/>
            <a:ext cx="2514600" cy="304800"/>
            <a:chOff x="1584" y="2880"/>
            <a:chExt cx="1920" cy="240"/>
          </a:xfrm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3120" y="2880"/>
              <a:ext cx="384" cy="240"/>
            </a:xfrm>
            <a:custGeom>
              <a:avLst/>
              <a:gdLst>
                <a:gd name="T0" fmla="*/ 0 w 384"/>
                <a:gd name="T1" fmla="*/ 0 h 192"/>
                <a:gd name="T2" fmla="*/ 192 w 384"/>
                <a:gd name="T3" fmla="*/ 0 h 192"/>
                <a:gd name="T4" fmla="*/ 192 w 384"/>
                <a:gd name="T5" fmla="*/ 240 h 192"/>
                <a:gd name="T6" fmla="*/ 384 w 384"/>
                <a:gd name="T7" fmla="*/ 24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192"/>
                <a:gd name="T14" fmla="*/ 384 w 384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192">
                  <a:moveTo>
                    <a:pt x="0" y="0"/>
                  </a:moveTo>
                  <a:lnTo>
                    <a:pt x="192" y="0"/>
                  </a:lnTo>
                  <a:lnTo>
                    <a:pt x="192" y="192"/>
                  </a:lnTo>
                  <a:lnTo>
                    <a:pt x="384" y="192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584" y="2880"/>
              <a:ext cx="384" cy="240"/>
            </a:xfrm>
            <a:custGeom>
              <a:avLst/>
              <a:gdLst>
                <a:gd name="T0" fmla="*/ 0 w 384"/>
                <a:gd name="T1" fmla="*/ 0 h 240"/>
                <a:gd name="T2" fmla="*/ 192 w 384"/>
                <a:gd name="T3" fmla="*/ 0 h 240"/>
                <a:gd name="T4" fmla="*/ 192 w 384"/>
                <a:gd name="T5" fmla="*/ 240 h 240"/>
                <a:gd name="T6" fmla="*/ 384 w 384"/>
                <a:gd name="T7" fmla="*/ 240 h 240"/>
                <a:gd name="T8" fmla="*/ 384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240"/>
                <a:gd name="T17" fmla="*/ 384 w 384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240">
                  <a:moveTo>
                    <a:pt x="0" y="0"/>
                  </a:moveTo>
                  <a:lnTo>
                    <a:pt x="192" y="0"/>
                  </a:lnTo>
                  <a:lnTo>
                    <a:pt x="192" y="240"/>
                  </a:lnTo>
                  <a:lnTo>
                    <a:pt x="384" y="240"/>
                  </a:lnTo>
                  <a:lnTo>
                    <a:pt x="38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968" y="2880"/>
              <a:ext cx="384" cy="240"/>
            </a:xfrm>
            <a:custGeom>
              <a:avLst/>
              <a:gdLst>
                <a:gd name="T0" fmla="*/ 0 w 384"/>
                <a:gd name="T1" fmla="*/ 0 h 240"/>
                <a:gd name="T2" fmla="*/ 192 w 384"/>
                <a:gd name="T3" fmla="*/ 0 h 240"/>
                <a:gd name="T4" fmla="*/ 192 w 384"/>
                <a:gd name="T5" fmla="*/ 240 h 240"/>
                <a:gd name="T6" fmla="*/ 384 w 384"/>
                <a:gd name="T7" fmla="*/ 240 h 240"/>
                <a:gd name="T8" fmla="*/ 384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240"/>
                <a:gd name="T17" fmla="*/ 384 w 384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240">
                  <a:moveTo>
                    <a:pt x="0" y="0"/>
                  </a:moveTo>
                  <a:lnTo>
                    <a:pt x="192" y="0"/>
                  </a:lnTo>
                  <a:lnTo>
                    <a:pt x="192" y="240"/>
                  </a:lnTo>
                  <a:lnTo>
                    <a:pt x="384" y="240"/>
                  </a:lnTo>
                  <a:lnTo>
                    <a:pt x="38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352" y="2880"/>
              <a:ext cx="384" cy="240"/>
            </a:xfrm>
            <a:custGeom>
              <a:avLst/>
              <a:gdLst>
                <a:gd name="T0" fmla="*/ 0 w 384"/>
                <a:gd name="T1" fmla="*/ 0 h 240"/>
                <a:gd name="T2" fmla="*/ 192 w 384"/>
                <a:gd name="T3" fmla="*/ 0 h 240"/>
                <a:gd name="T4" fmla="*/ 192 w 384"/>
                <a:gd name="T5" fmla="*/ 240 h 240"/>
                <a:gd name="T6" fmla="*/ 384 w 384"/>
                <a:gd name="T7" fmla="*/ 240 h 240"/>
                <a:gd name="T8" fmla="*/ 384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240"/>
                <a:gd name="T17" fmla="*/ 384 w 384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240">
                  <a:moveTo>
                    <a:pt x="0" y="0"/>
                  </a:moveTo>
                  <a:lnTo>
                    <a:pt x="192" y="0"/>
                  </a:lnTo>
                  <a:lnTo>
                    <a:pt x="192" y="240"/>
                  </a:lnTo>
                  <a:lnTo>
                    <a:pt x="384" y="240"/>
                  </a:lnTo>
                  <a:lnTo>
                    <a:pt x="38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2736" y="2880"/>
              <a:ext cx="384" cy="240"/>
            </a:xfrm>
            <a:custGeom>
              <a:avLst/>
              <a:gdLst>
                <a:gd name="T0" fmla="*/ 0 w 384"/>
                <a:gd name="T1" fmla="*/ 0 h 240"/>
                <a:gd name="T2" fmla="*/ 192 w 384"/>
                <a:gd name="T3" fmla="*/ 0 h 240"/>
                <a:gd name="T4" fmla="*/ 192 w 384"/>
                <a:gd name="T5" fmla="*/ 240 h 240"/>
                <a:gd name="T6" fmla="*/ 384 w 384"/>
                <a:gd name="T7" fmla="*/ 240 h 240"/>
                <a:gd name="T8" fmla="*/ 384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240"/>
                <a:gd name="T17" fmla="*/ 384 w 384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240">
                  <a:moveTo>
                    <a:pt x="0" y="0"/>
                  </a:moveTo>
                  <a:lnTo>
                    <a:pt x="192" y="0"/>
                  </a:lnTo>
                  <a:lnTo>
                    <a:pt x="192" y="240"/>
                  </a:lnTo>
                  <a:lnTo>
                    <a:pt x="384" y="240"/>
                  </a:lnTo>
                  <a:lnTo>
                    <a:pt x="384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>
            <a:off x="6553200" y="32766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86600" y="3276600"/>
            <a:ext cx="0" cy="381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29400" y="3124200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</a:t>
            </a:r>
            <a:endParaRPr lang="en-US" sz="2800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553200" y="3657600"/>
            <a:ext cx="5334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Flip Flops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 Latch – Let’s analyze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 Flip Flop – Let’s analyze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6" descr="http://cpuville.com/images/register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76400"/>
            <a:ext cx="4973856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/>
          <a:srcRect l="11956" t="1666" r="11956" b="44999"/>
          <a:stretch/>
        </p:blipFill>
        <p:spPr>
          <a:xfrm>
            <a:off x="2057400" y="4114800"/>
            <a:ext cx="5005791" cy="2288362"/>
          </a:xfrm>
          <a:prstGeom prst="rect">
            <a:avLst/>
          </a:prstGeom>
        </p:spPr>
      </p:pic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819400" y="5029200"/>
            <a:ext cx="1066800" cy="152400"/>
            <a:chOff x="1584" y="2880"/>
            <a:chExt cx="1920" cy="240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120" y="2880"/>
              <a:ext cx="384" cy="240"/>
            </a:xfrm>
            <a:custGeom>
              <a:avLst/>
              <a:gdLst>
                <a:gd name="T0" fmla="*/ 0 w 384"/>
                <a:gd name="T1" fmla="*/ 0 h 192"/>
                <a:gd name="T2" fmla="*/ 192 w 384"/>
                <a:gd name="T3" fmla="*/ 0 h 192"/>
                <a:gd name="T4" fmla="*/ 192 w 384"/>
                <a:gd name="T5" fmla="*/ 240 h 192"/>
                <a:gd name="T6" fmla="*/ 384 w 384"/>
                <a:gd name="T7" fmla="*/ 24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192"/>
                <a:gd name="T14" fmla="*/ 384 w 384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192">
                  <a:moveTo>
                    <a:pt x="0" y="0"/>
                  </a:moveTo>
                  <a:lnTo>
                    <a:pt x="192" y="0"/>
                  </a:lnTo>
                  <a:lnTo>
                    <a:pt x="192" y="192"/>
                  </a:lnTo>
                  <a:lnTo>
                    <a:pt x="384" y="192"/>
                  </a:lnTo>
                </a:path>
              </a:pathLst>
            </a:custGeom>
            <a:noFill/>
            <a:ln w="38100">
              <a:solidFill>
                <a:schemeClr val="bg2">
                  <a:lumMod val="50000"/>
                  <a:lumOff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584" y="2880"/>
              <a:ext cx="384" cy="240"/>
            </a:xfrm>
            <a:custGeom>
              <a:avLst/>
              <a:gdLst>
                <a:gd name="T0" fmla="*/ 0 w 384"/>
                <a:gd name="T1" fmla="*/ 0 h 240"/>
                <a:gd name="T2" fmla="*/ 192 w 384"/>
                <a:gd name="T3" fmla="*/ 0 h 240"/>
                <a:gd name="T4" fmla="*/ 192 w 384"/>
                <a:gd name="T5" fmla="*/ 240 h 240"/>
                <a:gd name="T6" fmla="*/ 384 w 384"/>
                <a:gd name="T7" fmla="*/ 240 h 240"/>
                <a:gd name="T8" fmla="*/ 384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240"/>
                <a:gd name="T17" fmla="*/ 384 w 384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240">
                  <a:moveTo>
                    <a:pt x="0" y="0"/>
                  </a:moveTo>
                  <a:lnTo>
                    <a:pt x="192" y="0"/>
                  </a:lnTo>
                  <a:lnTo>
                    <a:pt x="192" y="240"/>
                  </a:lnTo>
                  <a:lnTo>
                    <a:pt x="384" y="240"/>
                  </a:lnTo>
                  <a:lnTo>
                    <a:pt x="384" y="0"/>
                  </a:lnTo>
                </a:path>
              </a:pathLst>
            </a:custGeom>
            <a:noFill/>
            <a:ln w="38100">
              <a:solidFill>
                <a:schemeClr val="bg2">
                  <a:lumMod val="50000"/>
                  <a:lumOff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1968" y="2880"/>
              <a:ext cx="384" cy="240"/>
            </a:xfrm>
            <a:custGeom>
              <a:avLst/>
              <a:gdLst>
                <a:gd name="T0" fmla="*/ 0 w 384"/>
                <a:gd name="T1" fmla="*/ 0 h 240"/>
                <a:gd name="T2" fmla="*/ 192 w 384"/>
                <a:gd name="T3" fmla="*/ 0 h 240"/>
                <a:gd name="T4" fmla="*/ 192 w 384"/>
                <a:gd name="T5" fmla="*/ 240 h 240"/>
                <a:gd name="T6" fmla="*/ 384 w 384"/>
                <a:gd name="T7" fmla="*/ 240 h 240"/>
                <a:gd name="T8" fmla="*/ 384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240"/>
                <a:gd name="T17" fmla="*/ 384 w 384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240">
                  <a:moveTo>
                    <a:pt x="0" y="0"/>
                  </a:moveTo>
                  <a:lnTo>
                    <a:pt x="192" y="0"/>
                  </a:lnTo>
                  <a:lnTo>
                    <a:pt x="192" y="240"/>
                  </a:lnTo>
                  <a:lnTo>
                    <a:pt x="384" y="240"/>
                  </a:lnTo>
                  <a:lnTo>
                    <a:pt x="384" y="0"/>
                  </a:lnTo>
                </a:path>
              </a:pathLst>
            </a:custGeom>
            <a:noFill/>
            <a:ln w="38100">
              <a:solidFill>
                <a:schemeClr val="bg2">
                  <a:lumMod val="50000"/>
                  <a:lumOff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2352" y="2880"/>
              <a:ext cx="384" cy="240"/>
            </a:xfrm>
            <a:custGeom>
              <a:avLst/>
              <a:gdLst>
                <a:gd name="T0" fmla="*/ 0 w 384"/>
                <a:gd name="T1" fmla="*/ 0 h 240"/>
                <a:gd name="T2" fmla="*/ 192 w 384"/>
                <a:gd name="T3" fmla="*/ 0 h 240"/>
                <a:gd name="T4" fmla="*/ 192 w 384"/>
                <a:gd name="T5" fmla="*/ 240 h 240"/>
                <a:gd name="T6" fmla="*/ 384 w 384"/>
                <a:gd name="T7" fmla="*/ 240 h 240"/>
                <a:gd name="T8" fmla="*/ 384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240"/>
                <a:gd name="T17" fmla="*/ 384 w 384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240">
                  <a:moveTo>
                    <a:pt x="0" y="0"/>
                  </a:moveTo>
                  <a:lnTo>
                    <a:pt x="192" y="0"/>
                  </a:lnTo>
                  <a:lnTo>
                    <a:pt x="192" y="240"/>
                  </a:lnTo>
                  <a:lnTo>
                    <a:pt x="384" y="240"/>
                  </a:lnTo>
                  <a:lnTo>
                    <a:pt x="384" y="0"/>
                  </a:lnTo>
                </a:path>
              </a:pathLst>
            </a:custGeom>
            <a:noFill/>
            <a:ln w="38100">
              <a:solidFill>
                <a:schemeClr val="bg2">
                  <a:lumMod val="50000"/>
                  <a:lumOff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736" y="2880"/>
              <a:ext cx="384" cy="240"/>
            </a:xfrm>
            <a:custGeom>
              <a:avLst/>
              <a:gdLst>
                <a:gd name="T0" fmla="*/ 0 w 384"/>
                <a:gd name="T1" fmla="*/ 0 h 240"/>
                <a:gd name="T2" fmla="*/ 192 w 384"/>
                <a:gd name="T3" fmla="*/ 0 h 240"/>
                <a:gd name="T4" fmla="*/ 192 w 384"/>
                <a:gd name="T5" fmla="*/ 240 h 240"/>
                <a:gd name="T6" fmla="*/ 384 w 384"/>
                <a:gd name="T7" fmla="*/ 240 h 240"/>
                <a:gd name="T8" fmla="*/ 384 w 384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4"/>
                <a:gd name="T16" fmla="*/ 0 h 240"/>
                <a:gd name="T17" fmla="*/ 384 w 384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4" h="240">
                  <a:moveTo>
                    <a:pt x="0" y="0"/>
                  </a:moveTo>
                  <a:lnTo>
                    <a:pt x="192" y="0"/>
                  </a:lnTo>
                  <a:lnTo>
                    <a:pt x="192" y="240"/>
                  </a:lnTo>
                  <a:lnTo>
                    <a:pt x="384" y="240"/>
                  </a:lnTo>
                  <a:lnTo>
                    <a:pt x="384" y="0"/>
                  </a:lnTo>
                </a:path>
              </a:pathLst>
            </a:custGeom>
            <a:noFill/>
            <a:ln w="38100">
              <a:solidFill>
                <a:schemeClr val="bg2">
                  <a:lumMod val="50000"/>
                  <a:lumOff val="50000"/>
                </a:schemeClr>
              </a:solidFill>
              <a:round/>
              <a:headEnd type="none" w="sm" len="sm"/>
              <a:tailEnd type="none" w="sm" len="sm"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Master-Slave D Flip Flop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Those were great but we want to be able to write at the same time we are reading</a:t>
            </a:r>
          </a:p>
          <a:p>
            <a:r>
              <a:rPr lang="en-US" dirty="0"/>
              <a:t>One way is to cascade two flip flops together</a:t>
            </a:r>
          </a:p>
          <a:p>
            <a:pPr lvl="1"/>
            <a:r>
              <a:rPr lang="en-US" dirty="0"/>
              <a:t>This is called the master-slave configuration</a:t>
            </a:r>
          </a:p>
          <a:p>
            <a:pPr lvl="1"/>
            <a:r>
              <a:rPr lang="en-US" dirty="0" smtClean="0"/>
              <a:t>This is a 1 bit register</a:t>
            </a:r>
          </a:p>
          <a:p>
            <a:pPr lvl="1"/>
            <a:r>
              <a:rPr lang="en-US" dirty="0" smtClean="0"/>
              <a:t>It is called “edge-triggered”</a:t>
            </a:r>
          </a:p>
          <a:p>
            <a:pPr lvl="2"/>
            <a:r>
              <a:rPr lang="en-US" dirty="0" smtClean="0"/>
              <a:t>More precisely, </a:t>
            </a:r>
            <a:r>
              <a:rPr lang="en-US" u="sng" dirty="0" smtClean="0"/>
              <a:t>positive</a:t>
            </a:r>
            <a:r>
              <a:rPr lang="en-US" dirty="0" smtClean="0"/>
              <a:t> edge-triggered since the output changes with the rise of the clock</a:t>
            </a:r>
          </a:p>
          <a:p>
            <a:pPr lvl="2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146" name="Picture 2" descr="D:\__Data\Vault\__UTSA\2018 01 CS 3853 Computer Architecture\Slides\Images\Master Slave Flip Flop - gate level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4267200"/>
            <a:ext cx="5236711" cy="16764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22053" y="4648200"/>
            <a:ext cx="1359668" cy="120032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Note: this is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“NOT” </a:t>
            </a:r>
            <a:r>
              <a:rPr lang="en-US" dirty="0" err="1" smtClean="0">
                <a:solidFill>
                  <a:schemeClr val="bg1"/>
                </a:solidFill>
              </a:rPr>
              <a:t>clk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 the inverse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of </a:t>
            </a:r>
            <a:r>
              <a:rPr lang="en-US" dirty="0" err="1" smtClean="0">
                <a:solidFill>
                  <a:schemeClr val="bg1"/>
                </a:solidFill>
              </a:rPr>
              <a:t>clk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1681721" y="5248365"/>
            <a:ext cx="316732" cy="856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XOR 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XOR gate can be constructed from basic logical operations such as the two examples below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2" name="Shape 75" descr="D:\__Data\Vault\_Schoolwork\2017 01 CS 3853 Computer Architecture\Slides\100px-XOR_ANSI_svg.png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6324600" y="457200"/>
            <a:ext cx="12192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3" name="Shape 80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1752600" y="3886200"/>
            <a:ext cx="32004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77" descr="254px_3gate_XOR.jpg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1752600" y="2286000"/>
            <a:ext cx="2590800" cy="102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Shape 79"/>
          <p:cNvGraphicFramePr/>
          <p:nvPr/>
        </p:nvGraphicFramePr>
        <p:xfrm>
          <a:off x="6019800" y="2362200"/>
          <a:ext cx="2286000" cy="2438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62000"/>
                <a:gridCol w="762000"/>
                <a:gridCol w="762000"/>
              </a:tblGrid>
              <a:tr h="403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OUT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</a:tr>
              <a:tr h="403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</a:tr>
              <a:tr h="403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</a:tr>
              <a:tr h="403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</a:tr>
              <a:tr h="403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000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Master-Slave D Flip Flop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the clock is low, the slave is in “latch” mode and does not accept input</a:t>
            </a:r>
          </a:p>
          <a:p>
            <a:r>
              <a:rPr lang="en-US" dirty="0" smtClean="0"/>
              <a:t>The master changes as the input D changes</a:t>
            </a:r>
          </a:p>
          <a:p>
            <a:r>
              <a:rPr lang="en-US" dirty="0" smtClean="0"/>
              <a:t>When the clock goes high, the master is latched and the slave changes according to the master</a:t>
            </a:r>
          </a:p>
          <a:p>
            <a:pPr lvl="1"/>
            <a:r>
              <a:rPr lang="en-US" dirty="0" smtClean="0"/>
              <a:t>This is called “edge-triggered” as the slave changes when the clock rises</a:t>
            </a:r>
          </a:p>
          <a:p>
            <a:pPr lvl="1"/>
            <a:r>
              <a:rPr lang="en-US" dirty="0" smtClean="0"/>
              <a:t>How would we make it negative edge-triggered?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146" name="Picture 2" descr="D:\__Data\Vault\__UTSA\2018 01 CS 3853 Computer Architecture\Slides\Images\Master Slave Flip Flop - gate level 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4495800"/>
            <a:ext cx="5236711" cy="15795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Master-Slave D Flip Flop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flip flop is often shown as below</a:t>
            </a:r>
          </a:p>
          <a:p>
            <a:pPr lvl="1"/>
            <a:r>
              <a:rPr lang="en-US" dirty="0" smtClean="0"/>
              <a:t>This appears to be positive edge-triggered flip flop, but you really can’t tell without seeing the internal circuitry</a:t>
            </a:r>
          </a:p>
          <a:p>
            <a:r>
              <a:rPr lang="en-US" dirty="0" smtClean="0"/>
              <a:t>The truth table shows how the changes in clock affect the outputs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2" descr="D:\__Data\Vault\__UTSA\2018 01 CS 3853 Computer Architecture\Slides\Images\Master Slave Flip Fl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505200"/>
            <a:ext cx="4146570" cy="2133600"/>
          </a:xfrm>
          <a:prstGeom prst="rect">
            <a:avLst/>
          </a:prstGeom>
          <a:noFill/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953000" y="3429000"/>
          <a:ext cx="3962400" cy="24615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93439"/>
                <a:gridCol w="585687"/>
                <a:gridCol w="689563"/>
                <a:gridCol w="689563"/>
                <a:gridCol w="1204148"/>
              </a:tblGrid>
              <a:tr h="6796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Clock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 not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</a:tr>
              <a:tr h="59397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↓ &gt;&gt;0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Q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</a:t>
                      </a:r>
                      <a:r>
                        <a:rPr lang="en-US" sz="1400" baseline="0" dirty="0" smtClean="0"/>
                        <a:t> Memory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change</a:t>
                      </a:r>
                      <a:endParaRPr lang="en-US" sz="1400" dirty="0"/>
                    </a:p>
                  </a:txBody>
                  <a:tcPr/>
                </a:tc>
              </a:tr>
              <a:tr h="59397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↑&gt;&gt;1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Reset</a:t>
                      </a:r>
                      <a:r>
                        <a:rPr lang="en-US" sz="1400" baseline="0" dirty="0" smtClean="0"/>
                        <a:t> Q&gt;&gt;0</a:t>
                      </a:r>
                      <a:endParaRPr lang="en-US" sz="1400" dirty="0"/>
                    </a:p>
                  </a:txBody>
                  <a:tcPr/>
                </a:tc>
              </a:tr>
              <a:tr h="593976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↑&gt;&gt;1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Set Q&gt;&gt;1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7256252" y="4165122"/>
            <a:ext cx="2286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92320" y="36576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4718" y="365616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4-Bit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cascading edge-triggered flip flops, we create a register</a:t>
            </a:r>
          </a:p>
          <a:p>
            <a:pPr lvl="1"/>
            <a:r>
              <a:rPr lang="en-US" dirty="0" smtClean="0"/>
              <a:t>The term “latch” is used incorrectly in this diagram as there is a clock</a:t>
            </a:r>
          </a:p>
          <a:p>
            <a:r>
              <a:rPr lang="en-US" dirty="0" smtClean="0"/>
              <a:t>A 4-bit register is shown</a:t>
            </a:r>
          </a:p>
          <a:p>
            <a:pPr lvl="1"/>
            <a:r>
              <a:rPr lang="en-US" dirty="0" smtClean="0"/>
              <a:t>Can anyone figure out how to make a 32-bit register?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7" name="Picture 2" descr="D:\__Data\Vault\__UTSA\2018 01 CS 3853 Computer Architecture\Slides\Images\4-bit La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429000"/>
            <a:ext cx="5427916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4-Bit Shift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each clock pulses, the flip flop on the right gets the data from the flop flop to its left</a:t>
            </a:r>
          </a:p>
          <a:p>
            <a:pPr lvl="1"/>
            <a:r>
              <a:rPr lang="en-US" dirty="0" smtClean="0"/>
              <a:t>For a logical shift, the data in will be zeros</a:t>
            </a:r>
          </a:p>
          <a:p>
            <a:pPr lvl="1"/>
            <a:r>
              <a:rPr lang="en-US" dirty="0" smtClean="0"/>
              <a:t>For an arithmetic shift, the data in will be … you tell me?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" name="Shape 132" descr="dffcascade.jp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219200" y="4188950"/>
            <a:ext cx="6935326" cy="1754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4-Bit Shift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each clock pulses, the flip flop on the right gets the data from the flop flop to its left</a:t>
            </a:r>
          </a:p>
          <a:p>
            <a:pPr lvl="1"/>
            <a:r>
              <a:rPr lang="en-US" dirty="0" smtClean="0"/>
              <a:t>For a logical shift, the data in will be zeros</a:t>
            </a:r>
          </a:p>
          <a:p>
            <a:pPr lvl="1"/>
            <a:r>
              <a:rPr lang="en-US" dirty="0" smtClean="0"/>
              <a:t>For an arithmetic shift, the data in will be … you tell me?</a:t>
            </a:r>
          </a:p>
          <a:p>
            <a:pPr lvl="2"/>
            <a:r>
              <a:rPr lang="en-US" dirty="0" smtClean="0"/>
              <a:t>No</a:t>
            </a:r>
          </a:p>
          <a:p>
            <a:pPr lvl="2"/>
            <a:r>
              <a:rPr lang="en-US" dirty="0" smtClean="0"/>
              <a:t>No</a:t>
            </a:r>
          </a:p>
          <a:p>
            <a:pPr lvl="2"/>
            <a:r>
              <a:rPr lang="en-US" dirty="0" smtClean="0"/>
              <a:t>Yes!</a:t>
            </a:r>
          </a:p>
          <a:p>
            <a:pPr lvl="3"/>
            <a:r>
              <a:rPr lang="en-US" dirty="0" smtClean="0"/>
              <a:t>I figured there would be a few wrong answers and then a correct 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" name="Shape 132" descr="dffcascade.jp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1219200" y="4188950"/>
            <a:ext cx="6935326" cy="1754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Toggle Flip Flop &amp; Counters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couple of ways to make a toggle flip flop</a:t>
            </a:r>
          </a:p>
          <a:p>
            <a:pPr lvl="1"/>
            <a:r>
              <a:rPr lang="en-US" dirty="0" smtClean="0"/>
              <a:t>For the counter below, which flip flop is the MSB?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7170" name="Picture 2" descr="D:\__Data\Vault\__UTSA\2018 01 CS 3853 Computer Architecture\Slides\Images\4-bit cou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886200"/>
            <a:ext cx="5372100" cy="2409825"/>
          </a:xfrm>
          <a:prstGeom prst="rect">
            <a:avLst/>
          </a:prstGeom>
          <a:noFill/>
        </p:spPr>
      </p:pic>
      <p:pic>
        <p:nvPicPr>
          <p:cNvPr id="7171" name="Picture 3" descr="D:\__Data\Vault\__UTSA\2018 01 CS 3853 Computer Architecture\Slides\Images\Toggle Flip Flop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209800"/>
            <a:ext cx="3810000" cy="1409700"/>
          </a:xfrm>
          <a:prstGeom prst="rect">
            <a:avLst/>
          </a:prstGeom>
          <a:noFill/>
        </p:spPr>
      </p:pic>
      <p:pic>
        <p:nvPicPr>
          <p:cNvPr id="7173" name="Picture 5" descr="D:\__Data\Vault\__UTSA\2018 01 CS 3853 Computer Architecture\Slides\Images\Toggle Flip Flop 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2362200"/>
            <a:ext cx="3600450" cy="1266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Gate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transmission gate is nothing more than a switch</a:t>
            </a:r>
          </a:p>
          <a:p>
            <a:pPr lvl="1"/>
            <a:r>
              <a:rPr lang="en-US" dirty="0" smtClean="0"/>
              <a:t>When the switch is closed, the T-gate allows the signal through</a:t>
            </a:r>
          </a:p>
          <a:p>
            <a:pPr lvl="1"/>
            <a:r>
              <a:rPr lang="en-US" dirty="0" smtClean="0"/>
              <a:t>When the switch is open, the signal is blocked</a:t>
            </a:r>
          </a:p>
          <a:p>
            <a:r>
              <a:rPr lang="en-US" dirty="0" smtClean="0"/>
              <a:t>The difference between this and enabling a combinational circuit is that the output is “high impedance” when the switch is off</a:t>
            </a:r>
          </a:p>
          <a:p>
            <a:pPr lvl="1"/>
            <a:r>
              <a:rPr lang="en-US" dirty="0" smtClean="0"/>
              <a:t>It’s as if there is no circuit there</a:t>
            </a:r>
          </a:p>
          <a:p>
            <a:pPr lvl="1"/>
            <a:r>
              <a:rPr lang="en-US" dirty="0" smtClean="0"/>
              <a:t>You can connect multiple outputs  and not interfere with each 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8194" name="Picture 2" descr="D:\__Data\Vault\__UTSA\2018 01 CS 3853 Computer Architecture\Slides\Images\T-Ga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4419600"/>
            <a:ext cx="4395642" cy="199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Operations &amp; Relevant Hardware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3412041">
            <a:off x="7050518" y="1775057"/>
            <a:ext cx="251427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i.e. What IS on the test!!!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6553200" y="762001"/>
            <a:ext cx="1067331" cy="144985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&amp; Comments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brain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7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brief look at the hardware that makes a computer work is based on the logical functions:</a:t>
            </a:r>
          </a:p>
          <a:p>
            <a:pPr lvl="1"/>
            <a:r>
              <a:rPr lang="en-US" dirty="0" smtClean="0"/>
              <a:t>NOT</a:t>
            </a:r>
          </a:p>
          <a:p>
            <a:pPr lvl="2"/>
            <a:r>
              <a:rPr lang="en-US" dirty="0" smtClean="0"/>
              <a:t>inverter</a:t>
            </a:r>
          </a:p>
          <a:p>
            <a:pPr lvl="1"/>
            <a:r>
              <a:rPr lang="en-US" dirty="0" smtClean="0"/>
              <a:t>(N) AND</a:t>
            </a:r>
          </a:p>
          <a:p>
            <a:pPr lvl="2"/>
            <a:r>
              <a:rPr lang="en-US" dirty="0" smtClean="0"/>
              <a:t>Enable / disable - (a one on one input enables the other)</a:t>
            </a:r>
          </a:p>
          <a:p>
            <a:pPr lvl="2"/>
            <a:r>
              <a:rPr lang="en-US" dirty="0" smtClean="0"/>
              <a:t>Mask bits: AND a register with 0x0000000F and all bits except bottom 4 are zero – i.e. masked off</a:t>
            </a:r>
          </a:p>
          <a:p>
            <a:pPr lvl="1"/>
            <a:r>
              <a:rPr lang="en-US" dirty="0" smtClean="0"/>
              <a:t>(N) OR</a:t>
            </a:r>
          </a:p>
          <a:p>
            <a:pPr lvl="2"/>
            <a:r>
              <a:rPr lang="en-US" dirty="0" smtClean="0"/>
              <a:t>Enable / disable - (a zero on one input enables the other)</a:t>
            </a:r>
          </a:p>
          <a:p>
            <a:pPr lvl="2"/>
            <a:r>
              <a:rPr lang="en-US" dirty="0" smtClean="0"/>
              <a:t>Mask bits: OR a register with 0x0000000F to ensure bottom 4 bits are one</a:t>
            </a:r>
          </a:p>
          <a:p>
            <a:pPr lvl="1"/>
            <a:r>
              <a:rPr lang="en-US" dirty="0" smtClean="0"/>
              <a:t>Exclusive-OR (XOR) / Exclusive-NOR (XNOR)</a:t>
            </a:r>
          </a:p>
          <a:p>
            <a:pPr lvl="2"/>
            <a:r>
              <a:rPr lang="en-US" dirty="0" smtClean="0"/>
              <a:t>Controllable inverter – (a one on one input inverts the other, a zero on one input does not)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Logical – Half Adder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binary arithmetic, XOR is an adder</a:t>
            </a:r>
          </a:p>
          <a:p>
            <a:pPr lvl="1"/>
            <a:r>
              <a:rPr lang="en-US" dirty="0" smtClean="0"/>
              <a:t>0 + 0 = 0;  0 xor 0 = 0</a:t>
            </a:r>
          </a:p>
          <a:p>
            <a:pPr lvl="1"/>
            <a:r>
              <a:rPr lang="en-US" dirty="0" smtClean="0"/>
              <a:t>0 + 1 = 1;  0 xor 1 = 1</a:t>
            </a:r>
          </a:p>
          <a:p>
            <a:pPr lvl="1"/>
            <a:r>
              <a:rPr lang="en-US" dirty="0" smtClean="0"/>
              <a:t>1 + 0 = 1;  1 xor 0 = 1</a:t>
            </a:r>
          </a:p>
          <a:p>
            <a:pPr lvl="1"/>
            <a:r>
              <a:rPr lang="en-US" dirty="0" smtClean="0"/>
              <a:t>1 + 1 = 2;  1 xor 1 = 0</a:t>
            </a:r>
          </a:p>
          <a:p>
            <a:pPr lvl="2"/>
            <a:r>
              <a:rPr lang="en-US" dirty="0" smtClean="0"/>
              <a:t>Wait!  2 is not equal to zero!</a:t>
            </a:r>
          </a:p>
          <a:p>
            <a:pPr lvl="2"/>
            <a:r>
              <a:rPr lang="en-US" dirty="0" smtClean="0"/>
              <a:t>But there is no “2” in binary, so it is expressed as 10 &lt;one-zero&gt;</a:t>
            </a:r>
          </a:p>
          <a:p>
            <a:pPr lvl="2"/>
            <a:r>
              <a:rPr lang="en-US" dirty="0" err="1" smtClean="0"/>
              <a:t>Soooooo</a:t>
            </a:r>
            <a:r>
              <a:rPr lang="en-US" dirty="0" smtClean="0"/>
              <a:t>, the last digit is a ZERO as in the 1 xor 1</a:t>
            </a:r>
          </a:p>
          <a:p>
            <a:pPr lvl="2"/>
            <a:r>
              <a:rPr lang="en-US" dirty="0" smtClean="0"/>
              <a:t>The 1 in the 2’s place is the carry out of adding 1 + 1</a:t>
            </a:r>
          </a:p>
          <a:p>
            <a:pPr lvl="3"/>
            <a:r>
              <a:rPr lang="en-US" dirty="0" smtClean="0"/>
              <a:t>1 + 1 = zero, carry the one </a:t>
            </a:r>
            <a:r>
              <a:rPr lang="en-US" dirty="0" smtClean="0">
                <a:sym typeface="Wingdings" pitchFamily="2" charset="2"/>
              </a:rPr>
              <a:t> 10</a:t>
            </a:r>
          </a:p>
          <a:p>
            <a:pPr lvl="3"/>
            <a:r>
              <a:rPr lang="en-US" dirty="0" smtClean="0">
                <a:sym typeface="Wingdings" pitchFamily="2" charset="2"/>
              </a:rPr>
              <a:t>Just like in decimal arithmetic:  1 + 9 = ten == 0 carry the 1  10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We can generate a carry in hardware by </a:t>
            </a:r>
            <a:r>
              <a:rPr lang="en-US" dirty="0" err="1" smtClean="0">
                <a:sym typeface="Wingdings" pitchFamily="2" charset="2"/>
              </a:rPr>
              <a:t>AND’ing</a:t>
            </a:r>
            <a:r>
              <a:rPr lang="en-US" dirty="0" smtClean="0">
                <a:sym typeface="Wingdings" pitchFamily="2" charset="2"/>
              </a:rPr>
              <a:t> the two inputs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Only when they are both one is the result a 1</a:t>
            </a:r>
          </a:p>
          <a:p>
            <a:pPr lvl="3"/>
            <a:r>
              <a:rPr lang="en-US" dirty="0" smtClean="0">
                <a:sym typeface="Wingdings" pitchFamily="2" charset="2"/>
              </a:rPr>
              <a:t>1 and 1 = 1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Shape 87" descr="Half_Adder.svg.pn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096000" y="1828800"/>
            <a:ext cx="2362200" cy="12954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Hardware: Full Adder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prior circuit was a one-bit half adder because it did not allow for a carry in</a:t>
            </a:r>
          </a:p>
          <a:p>
            <a:r>
              <a:rPr lang="en-US" dirty="0" smtClean="0"/>
              <a:t>Adding a carry in and a little extra circuitry, we construct a one-bit full adder as shown below</a:t>
            </a:r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 descr="D:\__Data\Vault\_Schoolwork\2017 06 CS 3843 Computer Organization\Slides\1-Bit Full Ad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3048000"/>
            <a:ext cx="4691455" cy="2667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Hardware: 4-Bit Full Adder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106" y="1219200"/>
            <a:ext cx="7316093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For multiple bits, cascade them together in parallel</a:t>
            </a:r>
          </a:p>
          <a:p>
            <a:r>
              <a:rPr lang="en-US" dirty="0" smtClean="0"/>
              <a:t>Shown is a 4-bit full adder</a:t>
            </a:r>
          </a:p>
          <a:p>
            <a:endParaRPr lang="en-US" dirty="0" smtClean="0"/>
          </a:p>
          <a:p>
            <a:r>
              <a:rPr lang="en-US" dirty="0" smtClean="0"/>
              <a:t>But what about subtraction?</a:t>
            </a:r>
          </a:p>
          <a:p>
            <a:r>
              <a:rPr lang="en-US" dirty="0" smtClean="0"/>
              <a:t>Of course we can build a subtractor</a:t>
            </a:r>
          </a:p>
          <a:p>
            <a:r>
              <a:rPr lang="en-US" dirty="0" smtClean="0"/>
              <a:t>But better is to invert the sign of the</a:t>
            </a:r>
          </a:p>
          <a:p>
            <a:pPr>
              <a:buNone/>
            </a:pPr>
            <a:r>
              <a:rPr lang="en-US" dirty="0" smtClean="0"/>
              <a:t>	B input (i.e. </a:t>
            </a:r>
            <a:r>
              <a:rPr lang="en-US" dirty="0" err="1" smtClean="0"/>
              <a:t>neg</a:t>
            </a:r>
            <a:r>
              <a:rPr lang="en-US" dirty="0" smtClean="0"/>
              <a:t> B)</a:t>
            </a:r>
          </a:p>
          <a:p>
            <a:r>
              <a:rPr lang="en-US" dirty="0" smtClean="0"/>
              <a:t>Taking two’s complement requires</a:t>
            </a:r>
          </a:p>
          <a:p>
            <a:pPr>
              <a:buNone/>
            </a:pPr>
            <a:r>
              <a:rPr lang="en-US" dirty="0" smtClean="0"/>
              <a:t>	inverting all the bits and adding one</a:t>
            </a:r>
          </a:p>
          <a:p>
            <a:r>
              <a:rPr lang="en-US" dirty="0" smtClean="0"/>
              <a:t>XOR is a controllable inverter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1424" y="6400800"/>
            <a:ext cx="1087325" cy="276228"/>
          </a:xfrm>
        </p:spPr>
        <p:txBody>
          <a:bodyPr/>
          <a:lstStyle/>
          <a:p>
            <a:fld id="{B2B62C1C-769C-4D12-87F2-EEF0643D4CAD}" type="datetimeFigureOut">
              <a:rPr lang="en-US" smtClean="0"/>
              <a:pPr/>
              <a:t>8/30/2019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2107" y="6400800"/>
            <a:ext cx="4916180" cy="276228"/>
          </a:xfrm>
        </p:spPr>
        <p:txBody>
          <a:bodyPr/>
          <a:lstStyle>
            <a:lvl1pPr>
              <a:defRPr b="1">
                <a:solidFill>
                  <a:srgbClr val="FFFF00"/>
                </a:solidFill>
              </a:defRPr>
            </a:lvl1pPr>
          </a:lstStyle>
          <a:p>
            <a:r>
              <a:rPr lang="en-US" dirty="0" smtClean="0"/>
              <a:t>CS 3843 Computer Organization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78" y="6400800"/>
            <a:ext cx="628815" cy="276228"/>
          </a:xfrm>
        </p:spPr>
        <p:txBody>
          <a:bodyPr/>
          <a:lstStyle/>
          <a:p>
            <a:fld id="{53F44808-9C1B-4687-A01C-6F7FBACE4BB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D:\__Data\Vault\_Schoolwork\2017 06 CS 3843 Computer Organization\Slides\1-Bit Full Ad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9170" y="1828800"/>
            <a:ext cx="1371600" cy="779728"/>
          </a:xfrm>
          <a:prstGeom prst="rect">
            <a:avLst/>
          </a:prstGeom>
          <a:noFill/>
        </p:spPr>
      </p:pic>
      <p:pic>
        <p:nvPicPr>
          <p:cNvPr id="8" name="Picture 2" descr="D:\__Data\Vault\_Schoolwork\2017 06 CS 3843 Computer Organization\Slides\1-Bit Full Ad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9170" y="2954072"/>
            <a:ext cx="1371600" cy="779728"/>
          </a:xfrm>
          <a:prstGeom prst="rect">
            <a:avLst/>
          </a:prstGeom>
          <a:noFill/>
        </p:spPr>
      </p:pic>
      <p:pic>
        <p:nvPicPr>
          <p:cNvPr id="9" name="Picture 2" descr="D:\__Data\Vault\_Schoolwork\2017 06 CS 3843 Computer Organization\Slides\1-Bit Full Ad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9170" y="4097072"/>
            <a:ext cx="1371600" cy="779728"/>
          </a:xfrm>
          <a:prstGeom prst="rect">
            <a:avLst/>
          </a:prstGeom>
          <a:noFill/>
        </p:spPr>
      </p:pic>
      <p:pic>
        <p:nvPicPr>
          <p:cNvPr id="10" name="Picture 2" descr="D:\__Data\Vault\_Schoolwork\2017 06 CS 3843 Computer Organization\Slides\1-Bit Full Add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9170" y="5240072"/>
            <a:ext cx="1371600" cy="779728"/>
          </a:xfrm>
          <a:prstGeom prst="rect">
            <a:avLst/>
          </a:prstGeom>
          <a:noFill/>
        </p:spPr>
      </p:pic>
      <p:sp>
        <p:nvSpPr>
          <p:cNvPr id="15" name="Freeform 14"/>
          <p:cNvSpPr/>
          <p:nvPr/>
        </p:nvSpPr>
        <p:spPr>
          <a:xfrm>
            <a:off x="6084498" y="2372264"/>
            <a:ext cx="1992702" cy="854015"/>
          </a:xfrm>
          <a:custGeom>
            <a:avLst/>
            <a:gdLst>
              <a:gd name="connsiteX0" fmla="*/ 1656272 w 1992702"/>
              <a:gd name="connsiteY0" fmla="*/ 0 h 854015"/>
              <a:gd name="connsiteX1" fmla="*/ 1992702 w 1992702"/>
              <a:gd name="connsiteY1" fmla="*/ 0 h 854015"/>
              <a:gd name="connsiteX2" fmla="*/ 1992702 w 1992702"/>
              <a:gd name="connsiteY2" fmla="*/ 414068 h 854015"/>
              <a:gd name="connsiteX3" fmla="*/ 0 w 1992702"/>
              <a:gd name="connsiteY3" fmla="*/ 414068 h 854015"/>
              <a:gd name="connsiteX4" fmla="*/ 0 w 1992702"/>
              <a:gd name="connsiteY4" fmla="*/ 854015 h 854015"/>
              <a:gd name="connsiteX5" fmla="*/ 310551 w 1992702"/>
              <a:gd name="connsiteY5" fmla="*/ 854015 h 85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2702" h="854015">
                <a:moveTo>
                  <a:pt x="1656272" y="0"/>
                </a:moveTo>
                <a:lnTo>
                  <a:pt x="1992702" y="0"/>
                </a:lnTo>
                <a:lnTo>
                  <a:pt x="1992702" y="414068"/>
                </a:lnTo>
                <a:lnTo>
                  <a:pt x="0" y="414068"/>
                </a:lnTo>
                <a:lnTo>
                  <a:pt x="0" y="854015"/>
                </a:lnTo>
                <a:lnTo>
                  <a:pt x="310551" y="854015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6064370" y="3505200"/>
            <a:ext cx="1992702" cy="854015"/>
          </a:xfrm>
          <a:custGeom>
            <a:avLst/>
            <a:gdLst>
              <a:gd name="connsiteX0" fmla="*/ 1656272 w 1992702"/>
              <a:gd name="connsiteY0" fmla="*/ 0 h 854015"/>
              <a:gd name="connsiteX1" fmla="*/ 1992702 w 1992702"/>
              <a:gd name="connsiteY1" fmla="*/ 0 h 854015"/>
              <a:gd name="connsiteX2" fmla="*/ 1992702 w 1992702"/>
              <a:gd name="connsiteY2" fmla="*/ 414068 h 854015"/>
              <a:gd name="connsiteX3" fmla="*/ 0 w 1992702"/>
              <a:gd name="connsiteY3" fmla="*/ 414068 h 854015"/>
              <a:gd name="connsiteX4" fmla="*/ 0 w 1992702"/>
              <a:gd name="connsiteY4" fmla="*/ 854015 h 854015"/>
              <a:gd name="connsiteX5" fmla="*/ 310551 w 1992702"/>
              <a:gd name="connsiteY5" fmla="*/ 854015 h 85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2702" h="854015">
                <a:moveTo>
                  <a:pt x="1656272" y="0"/>
                </a:moveTo>
                <a:lnTo>
                  <a:pt x="1992702" y="0"/>
                </a:lnTo>
                <a:lnTo>
                  <a:pt x="1992702" y="414068"/>
                </a:lnTo>
                <a:lnTo>
                  <a:pt x="0" y="414068"/>
                </a:lnTo>
                <a:lnTo>
                  <a:pt x="0" y="854015"/>
                </a:lnTo>
                <a:lnTo>
                  <a:pt x="310551" y="854015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6064370" y="4648200"/>
            <a:ext cx="1992702" cy="854015"/>
          </a:xfrm>
          <a:custGeom>
            <a:avLst/>
            <a:gdLst>
              <a:gd name="connsiteX0" fmla="*/ 1656272 w 1992702"/>
              <a:gd name="connsiteY0" fmla="*/ 0 h 854015"/>
              <a:gd name="connsiteX1" fmla="*/ 1992702 w 1992702"/>
              <a:gd name="connsiteY1" fmla="*/ 0 h 854015"/>
              <a:gd name="connsiteX2" fmla="*/ 1992702 w 1992702"/>
              <a:gd name="connsiteY2" fmla="*/ 414068 h 854015"/>
              <a:gd name="connsiteX3" fmla="*/ 0 w 1992702"/>
              <a:gd name="connsiteY3" fmla="*/ 414068 h 854015"/>
              <a:gd name="connsiteX4" fmla="*/ 0 w 1992702"/>
              <a:gd name="connsiteY4" fmla="*/ 854015 h 854015"/>
              <a:gd name="connsiteX5" fmla="*/ 310551 w 1992702"/>
              <a:gd name="connsiteY5" fmla="*/ 854015 h 854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2702" h="854015">
                <a:moveTo>
                  <a:pt x="1656272" y="0"/>
                </a:moveTo>
                <a:lnTo>
                  <a:pt x="1992702" y="0"/>
                </a:lnTo>
                <a:lnTo>
                  <a:pt x="1992702" y="414068"/>
                </a:lnTo>
                <a:lnTo>
                  <a:pt x="0" y="414068"/>
                </a:lnTo>
                <a:lnTo>
                  <a:pt x="0" y="854015"/>
                </a:lnTo>
                <a:lnTo>
                  <a:pt x="310551" y="854015"/>
                </a:ln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TS102895261</Template>
  <TotalTime>5119</TotalTime>
  <Words>3055</Words>
  <Application>Microsoft Office PowerPoint</Application>
  <PresentationFormat>On-screen Show (4:3)</PresentationFormat>
  <Paragraphs>642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Digital Blue Tunnel 16x9</vt:lpstr>
      <vt:lpstr>HARDWARE COMPONENTS</vt:lpstr>
      <vt:lpstr>Logical Operations Review</vt:lpstr>
      <vt:lpstr>Logical Operations Review</vt:lpstr>
      <vt:lpstr>Logical Operations Review</vt:lpstr>
      <vt:lpstr>The XOR Gate</vt:lpstr>
      <vt:lpstr>Hardware Logic</vt:lpstr>
      <vt:lpstr>Logical – Half Adder</vt:lpstr>
      <vt:lpstr>Hardware: Full Adder</vt:lpstr>
      <vt:lpstr>Hardware: 4-Bit Full Adder</vt:lpstr>
      <vt:lpstr>Hardware: Addition &amp; Subtraction</vt:lpstr>
      <vt:lpstr>Sign Flag in Hardware</vt:lpstr>
      <vt:lpstr>Carry Flag in Hardware</vt:lpstr>
      <vt:lpstr>Zero Flag in Hardware</vt:lpstr>
      <vt:lpstr>Zero Flag in Hardware</vt:lpstr>
      <vt:lpstr>Zero Flag in Hardware</vt:lpstr>
      <vt:lpstr>Overflow Flag in Hardware</vt:lpstr>
      <vt:lpstr>Other Hardware Components</vt:lpstr>
      <vt:lpstr>Multiplexer</vt:lpstr>
      <vt:lpstr>Multiplexer</vt:lpstr>
      <vt:lpstr>Multiplexer</vt:lpstr>
      <vt:lpstr>Multiplexer</vt:lpstr>
      <vt:lpstr>Multiplexer</vt:lpstr>
      <vt:lpstr>Multiplexer</vt:lpstr>
      <vt:lpstr>Multiplexer</vt:lpstr>
      <vt:lpstr>Multiplexer</vt:lpstr>
      <vt:lpstr>Multiplexer</vt:lpstr>
      <vt:lpstr>Multiplexer</vt:lpstr>
      <vt:lpstr>Multiplexer</vt:lpstr>
      <vt:lpstr>8-to-1 Multiplexer</vt:lpstr>
      <vt:lpstr>8-to-1 Multiplexer</vt:lpstr>
      <vt:lpstr>Multiplexer</vt:lpstr>
      <vt:lpstr>Demultiplexer</vt:lpstr>
      <vt:lpstr>Demultiplexer</vt:lpstr>
      <vt:lpstr>Demultiplexer</vt:lpstr>
      <vt:lpstr>Demultiplexer</vt:lpstr>
      <vt:lpstr>Encoder</vt:lpstr>
      <vt:lpstr>4-to-2 Encoder</vt:lpstr>
      <vt:lpstr>4-to-2 Priority Encoder</vt:lpstr>
      <vt:lpstr>Encoder</vt:lpstr>
      <vt:lpstr>Decoder</vt:lpstr>
      <vt:lpstr>Decoder</vt:lpstr>
      <vt:lpstr>Decoder</vt:lpstr>
      <vt:lpstr>Decoder</vt:lpstr>
      <vt:lpstr>Flip Flops</vt:lpstr>
      <vt:lpstr>Flip Flops</vt:lpstr>
      <vt:lpstr>Flip Flops</vt:lpstr>
      <vt:lpstr>Flip Flops</vt:lpstr>
      <vt:lpstr>Flip Flops</vt:lpstr>
      <vt:lpstr>Master-Slave D Flip Flop</vt:lpstr>
      <vt:lpstr>Master-Slave D Flip Flop</vt:lpstr>
      <vt:lpstr>Master-Slave D Flip Flop</vt:lpstr>
      <vt:lpstr>4-Bit Register</vt:lpstr>
      <vt:lpstr>4-Bit Shift Register</vt:lpstr>
      <vt:lpstr>4-Bit Shift Register</vt:lpstr>
      <vt:lpstr>Toggle Flip Flop &amp; Counters</vt:lpstr>
      <vt:lpstr>Transmission Gate</vt:lpstr>
      <vt:lpstr>Summary of Skills</vt:lpstr>
      <vt:lpstr>Questions &amp; Comments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jao</cp:lastModifiedBy>
  <cp:revision>211</cp:revision>
  <dcterms:created xsi:type="dcterms:W3CDTF">2014-02-13T05:00:54Z</dcterms:created>
  <dcterms:modified xsi:type="dcterms:W3CDTF">2019-08-31T05:25:54Z</dcterms:modified>
</cp:coreProperties>
</file>